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3004800" cy="9753600"/>
  <p:notesSz cx="6858000" cy="9144000"/>
  <p:defaultTextStyle>
    <a:lvl1pPr algn="ctr" defTabSz="584200">
      <a:defRPr sz="3600">
        <a:latin typeface="+mn-lt"/>
        <a:ea typeface="+mn-ea"/>
        <a:cs typeface="+mn-cs"/>
        <a:sym typeface="Helvetica Neue Light"/>
      </a:defRPr>
    </a:lvl1pPr>
    <a:lvl2pPr indent="228600" algn="ctr" defTabSz="584200">
      <a:defRPr sz="3600">
        <a:latin typeface="+mn-lt"/>
        <a:ea typeface="+mn-ea"/>
        <a:cs typeface="+mn-cs"/>
        <a:sym typeface="Helvetica Neue Light"/>
      </a:defRPr>
    </a:lvl2pPr>
    <a:lvl3pPr indent="457200" algn="ctr" defTabSz="584200">
      <a:defRPr sz="3600">
        <a:latin typeface="+mn-lt"/>
        <a:ea typeface="+mn-ea"/>
        <a:cs typeface="+mn-cs"/>
        <a:sym typeface="Helvetica Neue Light"/>
      </a:defRPr>
    </a:lvl3pPr>
    <a:lvl4pPr indent="685800" algn="ctr" defTabSz="584200">
      <a:defRPr sz="3600">
        <a:latin typeface="+mn-lt"/>
        <a:ea typeface="+mn-ea"/>
        <a:cs typeface="+mn-cs"/>
        <a:sym typeface="Helvetica Neue Light"/>
      </a:defRPr>
    </a:lvl4pPr>
    <a:lvl5pPr indent="914400" algn="ctr" defTabSz="584200">
      <a:defRPr sz="3600">
        <a:latin typeface="+mn-lt"/>
        <a:ea typeface="+mn-ea"/>
        <a:cs typeface="+mn-cs"/>
        <a:sym typeface="Helvetica Neue Light"/>
      </a:defRPr>
    </a:lvl5pPr>
    <a:lvl6pPr indent="1143000" algn="ctr" defTabSz="584200">
      <a:defRPr sz="3600">
        <a:latin typeface="+mn-lt"/>
        <a:ea typeface="+mn-ea"/>
        <a:cs typeface="+mn-cs"/>
        <a:sym typeface="Helvetica Neue Light"/>
      </a:defRPr>
    </a:lvl6pPr>
    <a:lvl7pPr indent="1371600" algn="ctr" defTabSz="584200">
      <a:defRPr sz="3600">
        <a:latin typeface="+mn-lt"/>
        <a:ea typeface="+mn-ea"/>
        <a:cs typeface="+mn-cs"/>
        <a:sym typeface="Helvetica Neue Light"/>
      </a:defRPr>
    </a:lvl7pPr>
    <a:lvl8pPr indent="1600200" algn="ctr" defTabSz="584200">
      <a:defRPr sz="3600">
        <a:latin typeface="+mn-lt"/>
        <a:ea typeface="+mn-ea"/>
        <a:cs typeface="+mn-cs"/>
        <a:sym typeface="Helvetica Neue Light"/>
      </a:defRPr>
    </a:lvl8pPr>
    <a:lvl9pPr indent="1828800" algn="ctr" defTabSz="584200">
      <a:defRPr sz="3600">
        <a:latin typeface="+mn-lt"/>
        <a:ea typeface="+mn-ea"/>
        <a:cs typeface="+mn-cs"/>
        <a:sym typeface="Helvetica Neue Light"/>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325D6B"/>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rgbClr val="A9A584"/>
              </a:solidFill>
              <a:prstDash val="solid"/>
              <a:miter lim="400000"/>
            </a:ln>
          </a:right>
          <a:top>
            <a:ln w="12700" cap="flat">
              <a:solidFill>
                <a:srgbClr val="A9A584"/>
              </a:solidFill>
              <a:prstDash val="solid"/>
              <a:miter lim="400000"/>
            </a:ln>
          </a:top>
          <a:bottom>
            <a:ln w="12700" cap="flat">
              <a:solidFill>
                <a:srgbClr val="A9A584"/>
              </a:solidFill>
              <a:prstDash val="solid"/>
              <a:miter lim="400000"/>
            </a:ln>
          </a:bottom>
          <a:insideH>
            <a:ln w="12700" cap="flat">
              <a:solidFill>
                <a:srgbClr val="A9A584"/>
              </a:solidFill>
              <a:prstDash val="solid"/>
              <a:miter lim="400000"/>
            </a:ln>
          </a:insideH>
          <a:insideV>
            <a:ln w="12700" cap="flat">
              <a:solidFill>
                <a:srgbClr val="A9A584"/>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rgbClr val="A9A584"/>
              </a:solidFill>
              <a:prstDash val="solid"/>
              <a:miter lim="400000"/>
            </a:ln>
          </a:left>
          <a:right>
            <a:ln w="12700" cap="flat">
              <a:solidFill>
                <a:srgbClr val="A9A584"/>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rgbClr val="A9A584"/>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1270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rgbClr val="A9A584"/>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1629" autoAdjust="0"/>
  </p:normalViewPr>
  <p:slideViewPr>
    <p:cSldViewPr snapToObjects="1">
      <p:cViewPr varScale="1">
        <p:scale>
          <a:sx n="103" d="100"/>
          <a:sy n="103" d="100"/>
        </p:scale>
        <p:origin x="-1360" y="-120"/>
      </p:cViewPr>
      <p:guideLst>
        <p:guide orient="horz" pos="3072"/>
        <p:guide pos="4096"/>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37" name="Shape 3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8" name="Shape 38"/>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Title &amp; Subtitle">
    <p:spTree>
      <p:nvGrpSpPr>
        <p:cNvPr id="1" name=""/>
        <p:cNvGrpSpPr/>
        <p:nvPr/>
      </p:nvGrpSpPr>
      <p:grpSpPr>
        <a:xfrm>
          <a:off x="0" y="0"/>
          <a:ext cx="0" cy="0"/>
          <a:chOff x="0" y="0"/>
          <a:chExt cx="0" cy="0"/>
        </a:xfrm>
      </p:grpSpPr>
      <p:sp>
        <p:nvSpPr>
          <p:cNvPr id="6" name="Shape 6"/>
          <p:cNvSpPr/>
          <p:nvPr/>
        </p:nvSpPr>
        <p:spPr>
          <a:xfrm>
            <a:off x="571500" y="4749800"/>
            <a:ext cx="11868094" cy="129"/>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7" name="Shape 7"/>
          <p:cNvSpPr>
            <a:spLocks noGrp="1"/>
          </p:cNvSpPr>
          <p:nvPr>
            <p:ph type="title"/>
          </p:nvPr>
        </p:nvSpPr>
        <p:spPr>
          <a:xfrm>
            <a:off x="571500" y="1320800"/>
            <a:ext cx="11861800" cy="3175000"/>
          </a:xfrm>
          <a:prstGeom prst="rect">
            <a:avLst/>
          </a:prstGeom>
        </p:spPr>
        <p:txBody>
          <a:bodyPr/>
          <a:lstStyle/>
          <a:p>
            <a:pPr lvl="0">
              <a:defRPr sz="1800"/>
            </a:pPr>
            <a:r>
              <a:rPr sz="4200"/>
              <a:t>Title Text</a:t>
            </a:r>
          </a:p>
        </p:txBody>
      </p:sp>
      <p:sp>
        <p:nvSpPr>
          <p:cNvPr id="8" name="Shape 8"/>
          <p:cNvSpPr>
            <a:spLocks noGrp="1"/>
          </p:cNvSpPr>
          <p:nvPr>
            <p:ph type="body" idx="1"/>
          </p:nvPr>
        </p:nvSpPr>
        <p:spPr>
          <a:xfrm>
            <a:off x="571500" y="5016500"/>
            <a:ext cx="11861800" cy="1016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Body Level One</a:t>
            </a:r>
          </a:p>
          <a:p>
            <a:pPr lvl="1">
              <a:defRPr sz="1800">
                <a:solidFill>
                  <a:srgbClr val="000000"/>
                </a:solidFill>
              </a:defRPr>
            </a:pPr>
            <a:r>
              <a:rPr sz="2600">
                <a:solidFill>
                  <a:srgbClr val="747474"/>
                </a:solidFill>
              </a:rPr>
              <a:t>Body Level Two</a:t>
            </a:r>
          </a:p>
          <a:p>
            <a:pPr lvl="2">
              <a:defRPr sz="1800">
                <a:solidFill>
                  <a:srgbClr val="000000"/>
                </a:solidFill>
              </a:defRPr>
            </a:pPr>
            <a:r>
              <a:rPr sz="2600">
                <a:solidFill>
                  <a:srgbClr val="747474"/>
                </a:solidFill>
              </a:rPr>
              <a:t>Body Level Three</a:t>
            </a:r>
          </a:p>
          <a:p>
            <a:pPr lvl="3">
              <a:defRPr sz="1800">
                <a:solidFill>
                  <a:srgbClr val="000000"/>
                </a:solidFill>
              </a:defRPr>
            </a:pPr>
            <a:r>
              <a:rPr sz="2600">
                <a:solidFill>
                  <a:srgbClr val="747474"/>
                </a:solidFill>
              </a:rPr>
              <a:t>Body Level Four</a:t>
            </a:r>
          </a:p>
          <a:p>
            <a:pPr lvl="4">
              <a:defRPr sz="1800">
                <a:solidFill>
                  <a:srgbClr val="000000"/>
                </a:solidFill>
              </a:defRPr>
            </a:pPr>
            <a:r>
              <a:rPr sz="2600">
                <a:solidFill>
                  <a:srgbClr val="747474"/>
                </a:solidFill>
              </a:rP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Photo - Horizontal">
    <p:spTree>
      <p:nvGrpSpPr>
        <p:cNvPr id="1" name=""/>
        <p:cNvGrpSpPr/>
        <p:nvPr/>
      </p:nvGrpSpPr>
      <p:grpSpPr>
        <a:xfrm>
          <a:off x="0" y="0"/>
          <a:ext cx="0" cy="0"/>
          <a:chOff x="0" y="0"/>
          <a:chExt cx="0" cy="0"/>
        </a:xfrm>
      </p:grpSpPr>
      <p:sp>
        <p:nvSpPr>
          <p:cNvPr id="10" name="Shape 10"/>
          <p:cNvSpPr/>
          <p:nvPr/>
        </p:nvSpPr>
        <p:spPr>
          <a:xfrm rot="5400000">
            <a:off x="6832536" y="8686863"/>
            <a:ext cx="142252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11" name="Shape 11"/>
          <p:cNvSpPr>
            <a:spLocks noGrp="1"/>
          </p:cNvSpPr>
          <p:nvPr>
            <p:ph type="title"/>
          </p:nvPr>
        </p:nvSpPr>
        <p:spPr>
          <a:xfrm>
            <a:off x="1409700" y="7785100"/>
            <a:ext cx="5791200" cy="1701800"/>
          </a:xfrm>
          <a:prstGeom prst="rect">
            <a:avLst/>
          </a:prstGeom>
        </p:spPr>
        <p:txBody>
          <a:bodyPr anchor="ctr"/>
          <a:lstStyle>
            <a:lvl1pPr algn="r"/>
          </a:lstStyle>
          <a:p>
            <a:pPr lvl="0">
              <a:defRPr sz="1800"/>
            </a:pPr>
            <a:r>
              <a:rPr sz="4200"/>
              <a:t>Title Text</a:t>
            </a:r>
          </a:p>
        </p:txBody>
      </p:sp>
      <p:sp>
        <p:nvSpPr>
          <p:cNvPr id="12" name="Shape 12"/>
          <p:cNvSpPr>
            <a:spLocks noGrp="1"/>
          </p:cNvSpPr>
          <p:nvPr>
            <p:ph type="body" idx="1"/>
          </p:nvPr>
        </p:nvSpPr>
        <p:spPr>
          <a:xfrm>
            <a:off x="7848600" y="8470900"/>
            <a:ext cx="4953000" cy="508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Body Level One</a:t>
            </a:r>
          </a:p>
          <a:p>
            <a:pPr lvl="1">
              <a:defRPr sz="1800">
                <a:solidFill>
                  <a:srgbClr val="000000"/>
                </a:solidFill>
              </a:defRPr>
            </a:pPr>
            <a:r>
              <a:rPr sz="2600">
                <a:solidFill>
                  <a:srgbClr val="747474"/>
                </a:solidFill>
              </a:rPr>
              <a:t>Body Level Two</a:t>
            </a:r>
          </a:p>
          <a:p>
            <a:pPr lvl="2">
              <a:defRPr sz="1800">
                <a:solidFill>
                  <a:srgbClr val="000000"/>
                </a:solidFill>
              </a:defRPr>
            </a:pPr>
            <a:r>
              <a:rPr sz="2600">
                <a:solidFill>
                  <a:srgbClr val="747474"/>
                </a:solidFill>
              </a:rPr>
              <a:t>Body Level Three</a:t>
            </a:r>
          </a:p>
          <a:p>
            <a:pPr lvl="3">
              <a:defRPr sz="1800">
                <a:solidFill>
                  <a:srgbClr val="000000"/>
                </a:solidFill>
              </a:defRPr>
            </a:pPr>
            <a:r>
              <a:rPr sz="2600">
                <a:solidFill>
                  <a:srgbClr val="747474"/>
                </a:solidFill>
              </a:rPr>
              <a:t>Body Level Four</a:t>
            </a:r>
          </a:p>
          <a:p>
            <a:pPr lvl="4">
              <a:defRPr sz="1800">
                <a:solidFill>
                  <a:srgbClr val="000000"/>
                </a:solidFill>
              </a:defRPr>
            </a:pPr>
            <a:r>
              <a:rPr sz="2600">
                <a:solidFill>
                  <a:srgbClr val="747474"/>
                </a:solidFill>
              </a:rPr>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Title - Center">
    <p:spTree>
      <p:nvGrpSpPr>
        <p:cNvPr id="1" name=""/>
        <p:cNvGrpSpPr/>
        <p:nvPr/>
      </p:nvGrpSpPr>
      <p:grpSpPr>
        <a:xfrm>
          <a:off x="0" y="0"/>
          <a:ext cx="0" cy="0"/>
          <a:chOff x="0" y="0"/>
          <a:chExt cx="0" cy="0"/>
        </a:xfrm>
      </p:grpSpPr>
      <p:sp>
        <p:nvSpPr>
          <p:cNvPr id="14" name="Shape 14"/>
          <p:cNvSpPr>
            <a:spLocks noGrp="1"/>
          </p:cNvSpPr>
          <p:nvPr>
            <p:ph type="title"/>
          </p:nvPr>
        </p:nvSpPr>
        <p:spPr>
          <a:xfrm>
            <a:off x="571500" y="3289300"/>
            <a:ext cx="11861800" cy="3175000"/>
          </a:xfrm>
          <a:prstGeom prst="rect">
            <a:avLst/>
          </a:prstGeom>
        </p:spPr>
        <p:txBody>
          <a:bodyPr anchor="ctr"/>
          <a:lstStyle/>
          <a:p>
            <a:pPr lvl="0">
              <a:defRPr sz="1800"/>
            </a:pPr>
            <a:r>
              <a:rPr sz="4200"/>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Photo - Vertical">
    <p:spTree>
      <p:nvGrpSpPr>
        <p:cNvPr id="1" name=""/>
        <p:cNvGrpSpPr/>
        <p:nvPr/>
      </p:nvGrpSpPr>
      <p:grpSpPr>
        <a:xfrm>
          <a:off x="0" y="0"/>
          <a:ext cx="0" cy="0"/>
          <a:chOff x="0" y="0"/>
          <a:chExt cx="0" cy="0"/>
        </a:xfrm>
      </p:grpSpPr>
      <p:sp>
        <p:nvSpPr>
          <p:cNvPr id="16" name="Shape 16"/>
          <p:cNvSpPr/>
          <p:nvPr/>
        </p:nvSpPr>
        <p:spPr>
          <a:xfrm>
            <a:off x="571500" y="4864100"/>
            <a:ext cx="5334476" cy="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17" name="Shape 17"/>
          <p:cNvSpPr>
            <a:spLocks noGrp="1"/>
          </p:cNvSpPr>
          <p:nvPr>
            <p:ph type="title"/>
          </p:nvPr>
        </p:nvSpPr>
        <p:spPr>
          <a:xfrm>
            <a:off x="571500" y="1435100"/>
            <a:ext cx="5334000" cy="3175000"/>
          </a:xfrm>
          <a:prstGeom prst="rect">
            <a:avLst/>
          </a:prstGeom>
        </p:spPr>
        <p:txBody>
          <a:bodyPr/>
          <a:lstStyle/>
          <a:p>
            <a:pPr lvl="0">
              <a:defRPr sz="1800"/>
            </a:pPr>
            <a:r>
              <a:rPr sz="4200"/>
              <a:t>Title Text</a:t>
            </a:r>
          </a:p>
        </p:txBody>
      </p:sp>
      <p:sp>
        <p:nvSpPr>
          <p:cNvPr id="18" name="Shape 18"/>
          <p:cNvSpPr>
            <a:spLocks noGrp="1"/>
          </p:cNvSpPr>
          <p:nvPr>
            <p:ph type="body" idx="1"/>
          </p:nvPr>
        </p:nvSpPr>
        <p:spPr>
          <a:xfrm>
            <a:off x="571500" y="5130800"/>
            <a:ext cx="5334000" cy="3175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Body Level One</a:t>
            </a:r>
          </a:p>
          <a:p>
            <a:pPr lvl="1">
              <a:defRPr sz="1800">
                <a:solidFill>
                  <a:srgbClr val="000000"/>
                </a:solidFill>
              </a:defRPr>
            </a:pPr>
            <a:r>
              <a:rPr sz="2600">
                <a:solidFill>
                  <a:srgbClr val="747474"/>
                </a:solidFill>
              </a:rPr>
              <a:t>Body Level Two</a:t>
            </a:r>
          </a:p>
          <a:p>
            <a:pPr lvl="2">
              <a:defRPr sz="1800">
                <a:solidFill>
                  <a:srgbClr val="000000"/>
                </a:solidFill>
              </a:defRPr>
            </a:pPr>
            <a:r>
              <a:rPr sz="2600">
                <a:solidFill>
                  <a:srgbClr val="747474"/>
                </a:solidFill>
              </a:rPr>
              <a:t>Body Level Three</a:t>
            </a:r>
          </a:p>
          <a:p>
            <a:pPr lvl="3">
              <a:defRPr sz="1800">
                <a:solidFill>
                  <a:srgbClr val="000000"/>
                </a:solidFill>
              </a:defRPr>
            </a:pPr>
            <a:r>
              <a:rPr sz="2600">
                <a:solidFill>
                  <a:srgbClr val="747474"/>
                </a:solidFill>
              </a:rPr>
              <a:t>Body Level Four</a:t>
            </a:r>
          </a:p>
          <a:p>
            <a:pPr lvl="4">
              <a:defRPr sz="1800">
                <a:solidFill>
                  <a:srgbClr val="000000"/>
                </a:solidFill>
              </a:defRPr>
            </a:pPr>
            <a:r>
              <a:rPr sz="2600">
                <a:solidFill>
                  <a:srgbClr val="747474"/>
                </a:solidFill>
              </a:rPr>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 Top">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pPr lvl="0">
              <a:defRPr sz="1800"/>
            </a:pPr>
            <a:r>
              <a:rPr sz="4200"/>
              <a:t>Title Text</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amp; Bullets">
    <p:spTree>
      <p:nvGrpSpPr>
        <p:cNvPr id="1" name=""/>
        <p:cNvGrpSpPr/>
        <p:nvPr/>
      </p:nvGrpSpPr>
      <p:grpSpPr>
        <a:xfrm>
          <a:off x="0" y="0"/>
          <a:ext cx="0" cy="0"/>
          <a:chOff x="0" y="0"/>
          <a:chExt cx="0" cy="0"/>
        </a:xfrm>
      </p:grpSpPr>
      <p:sp>
        <p:nvSpPr>
          <p:cNvPr id="22" name="Shape 22"/>
          <p:cNvSpPr>
            <a:spLocks noGrp="1"/>
          </p:cNvSpPr>
          <p:nvPr>
            <p:ph type="title"/>
          </p:nvPr>
        </p:nvSpPr>
        <p:spPr>
          <a:prstGeom prst="rect">
            <a:avLst/>
          </a:prstGeom>
        </p:spPr>
        <p:txBody>
          <a:bodyPr/>
          <a:lstStyle/>
          <a:p>
            <a:pPr lvl="0">
              <a:defRPr sz="1800"/>
            </a:pPr>
            <a:r>
              <a:rPr sz="4200"/>
              <a:t>Title Text</a:t>
            </a:r>
          </a:p>
        </p:txBody>
      </p:sp>
      <p:sp>
        <p:nvSpPr>
          <p:cNvPr id="23" name="Shape 23"/>
          <p:cNvSpPr>
            <a:spLocks noGrp="1"/>
          </p:cNvSpPr>
          <p:nvPr>
            <p:ph type="body" idx="1"/>
          </p:nvPr>
        </p:nvSpPr>
        <p:spPr>
          <a:prstGeom prst="rect">
            <a:avLst/>
          </a:prstGeom>
        </p:spPr>
        <p:txBody>
          <a:bodyPr/>
          <a:lstStyle/>
          <a:p>
            <a:pPr lvl="0">
              <a:defRPr sz="1800">
                <a:solidFill>
                  <a:srgbClr val="000000"/>
                </a:solidFill>
              </a:defRPr>
            </a:pPr>
            <a:r>
              <a:rPr sz="3600">
                <a:solidFill>
                  <a:srgbClr val="747474"/>
                </a:solidFill>
              </a:rPr>
              <a:t>Body Level One</a:t>
            </a:r>
          </a:p>
          <a:p>
            <a:pPr lvl="1">
              <a:defRPr sz="1800">
                <a:solidFill>
                  <a:srgbClr val="000000"/>
                </a:solidFill>
              </a:defRPr>
            </a:pPr>
            <a:r>
              <a:rPr sz="3600">
                <a:solidFill>
                  <a:srgbClr val="747474"/>
                </a:solidFill>
              </a:rPr>
              <a:t>Body Level Two</a:t>
            </a:r>
          </a:p>
          <a:p>
            <a:pPr lvl="2">
              <a:defRPr sz="1800">
                <a:solidFill>
                  <a:srgbClr val="000000"/>
                </a:solidFill>
              </a:defRPr>
            </a:pPr>
            <a:r>
              <a:rPr sz="3600">
                <a:solidFill>
                  <a:srgbClr val="747474"/>
                </a:solidFill>
              </a:rPr>
              <a:t>Body Level Three</a:t>
            </a:r>
          </a:p>
          <a:p>
            <a:pPr lvl="3">
              <a:defRPr sz="1800">
                <a:solidFill>
                  <a:srgbClr val="000000"/>
                </a:solidFill>
              </a:defRPr>
            </a:pPr>
            <a:r>
              <a:rPr sz="3600">
                <a:solidFill>
                  <a:srgbClr val="747474"/>
                </a:solidFill>
              </a:rPr>
              <a:t>Body Level Four</a:t>
            </a:r>
          </a:p>
          <a:p>
            <a:pPr lvl="4">
              <a:defRPr sz="1800">
                <a:solidFill>
                  <a:srgbClr val="000000"/>
                </a:solidFill>
              </a:defRPr>
            </a:pPr>
            <a:r>
              <a:rPr sz="3600">
                <a:solidFill>
                  <a:srgbClr val="747474"/>
                </a:solidFill>
              </a:rPr>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Title, Bullets &amp; Photo">
    <p:spTree>
      <p:nvGrpSpPr>
        <p:cNvPr id="1" name=""/>
        <p:cNvGrpSpPr/>
        <p:nvPr/>
      </p:nvGrpSpPr>
      <p:grpSpPr>
        <a:xfrm>
          <a:off x="0" y="0"/>
          <a:ext cx="0" cy="0"/>
          <a:chOff x="0" y="0"/>
          <a:chExt cx="0" cy="0"/>
        </a:xfrm>
      </p:grpSpPr>
      <p:sp>
        <p:nvSpPr>
          <p:cNvPr id="25" name="Shape 25"/>
          <p:cNvSpPr/>
          <p:nvPr/>
        </p:nvSpPr>
        <p:spPr>
          <a:xfrm>
            <a:off x="571500" y="1968500"/>
            <a:ext cx="5073394" cy="133"/>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26" name="Shape 26"/>
          <p:cNvSpPr>
            <a:spLocks noGrp="1"/>
          </p:cNvSpPr>
          <p:nvPr>
            <p:ph type="title"/>
          </p:nvPr>
        </p:nvSpPr>
        <p:spPr>
          <a:xfrm>
            <a:off x="571500" y="330200"/>
            <a:ext cx="5080000" cy="1397000"/>
          </a:xfrm>
          <a:prstGeom prst="rect">
            <a:avLst/>
          </a:prstGeom>
        </p:spPr>
        <p:txBody>
          <a:bodyPr/>
          <a:lstStyle/>
          <a:p>
            <a:pPr lvl="0">
              <a:defRPr sz="1800"/>
            </a:pPr>
            <a:r>
              <a:rPr sz="4200"/>
              <a:t>Title Text</a:t>
            </a:r>
          </a:p>
        </p:txBody>
      </p:sp>
      <p:sp>
        <p:nvSpPr>
          <p:cNvPr id="27" name="Shape 27"/>
          <p:cNvSpPr>
            <a:spLocks noGrp="1"/>
          </p:cNvSpPr>
          <p:nvPr>
            <p:ph type="body" idx="1"/>
          </p:nvPr>
        </p:nvSpPr>
        <p:spPr>
          <a:xfrm>
            <a:off x="571500" y="2222500"/>
            <a:ext cx="5080000" cy="6667500"/>
          </a:xfrm>
          <a:prstGeom prst="rect">
            <a:avLst/>
          </a:prstGeom>
        </p:spPr>
        <p:txBody>
          <a:bodyPr/>
          <a:lstStyle>
            <a:lvl1pPr marL="330200" indent="-330200">
              <a:spcBef>
                <a:spcPts val="3000"/>
              </a:spcBef>
              <a:buFontTx/>
              <a:defRPr sz="2600">
                <a:latin typeface="Helvetica Neue"/>
                <a:ea typeface="Helvetica Neue"/>
                <a:cs typeface="Helvetica Neue"/>
                <a:sym typeface="Helvetica Neue"/>
              </a:defRPr>
            </a:lvl1pPr>
            <a:lvl2pPr marL="660400" indent="-330200">
              <a:spcBef>
                <a:spcPts val="3000"/>
              </a:spcBef>
              <a:buFontTx/>
              <a:defRPr sz="2600">
                <a:latin typeface="Helvetica Neue"/>
                <a:ea typeface="Helvetica Neue"/>
                <a:cs typeface="Helvetica Neue"/>
                <a:sym typeface="Helvetica Neue"/>
              </a:defRPr>
            </a:lvl2pPr>
            <a:lvl3pPr marL="990600" indent="-330200">
              <a:spcBef>
                <a:spcPts val="3000"/>
              </a:spcBef>
              <a:buFontTx/>
              <a:defRPr sz="2600">
                <a:latin typeface="Helvetica Neue"/>
                <a:ea typeface="Helvetica Neue"/>
                <a:cs typeface="Helvetica Neue"/>
                <a:sym typeface="Helvetica Neue"/>
              </a:defRPr>
            </a:lvl3pPr>
            <a:lvl4pPr marL="1320800" indent="-330200">
              <a:spcBef>
                <a:spcPts val="3000"/>
              </a:spcBef>
              <a:buFontTx/>
              <a:defRPr sz="2600">
                <a:latin typeface="Helvetica Neue"/>
                <a:ea typeface="Helvetica Neue"/>
                <a:cs typeface="Helvetica Neue"/>
                <a:sym typeface="Helvetica Neue"/>
              </a:defRPr>
            </a:lvl4pPr>
            <a:lvl5pPr marL="1651000" indent="-330200">
              <a:spcBef>
                <a:spcPts val="3000"/>
              </a:spcBef>
              <a:buFontTx/>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Body Level One</a:t>
            </a:r>
          </a:p>
          <a:p>
            <a:pPr lvl="1">
              <a:defRPr sz="1800">
                <a:solidFill>
                  <a:srgbClr val="000000"/>
                </a:solidFill>
              </a:defRPr>
            </a:pPr>
            <a:r>
              <a:rPr sz="2600">
                <a:solidFill>
                  <a:srgbClr val="747474"/>
                </a:solidFill>
              </a:rPr>
              <a:t>Body Level Two</a:t>
            </a:r>
          </a:p>
          <a:p>
            <a:pPr lvl="2">
              <a:defRPr sz="1800">
                <a:solidFill>
                  <a:srgbClr val="000000"/>
                </a:solidFill>
              </a:defRPr>
            </a:pPr>
            <a:r>
              <a:rPr sz="2600">
                <a:solidFill>
                  <a:srgbClr val="747474"/>
                </a:solidFill>
              </a:rPr>
              <a:t>Body Level Three</a:t>
            </a:r>
          </a:p>
          <a:p>
            <a:pPr lvl="3">
              <a:defRPr sz="1800">
                <a:solidFill>
                  <a:srgbClr val="000000"/>
                </a:solidFill>
              </a:defRPr>
            </a:pPr>
            <a:r>
              <a:rPr sz="2600">
                <a:solidFill>
                  <a:srgbClr val="747474"/>
                </a:solidFill>
              </a:rPr>
              <a:t>Body Level Four</a:t>
            </a:r>
          </a:p>
          <a:p>
            <a:pPr lvl="4">
              <a:defRPr sz="1800">
                <a:solidFill>
                  <a:srgbClr val="000000"/>
                </a:solidFill>
              </a:defRPr>
            </a:pPr>
            <a:r>
              <a:rPr sz="2600">
                <a:solidFill>
                  <a:srgbClr val="747474"/>
                </a:solidFill>
              </a:rPr>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Bullets">
    <p:spTree>
      <p:nvGrpSpPr>
        <p:cNvPr id="1" name=""/>
        <p:cNvGrpSpPr/>
        <p:nvPr/>
      </p:nvGrpSpPr>
      <p:grpSpPr>
        <a:xfrm>
          <a:off x="0" y="0"/>
          <a:ext cx="0" cy="0"/>
          <a:chOff x="0" y="0"/>
          <a:chExt cx="0" cy="0"/>
        </a:xfrm>
      </p:grpSpPr>
      <p:sp>
        <p:nvSpPr>
          <p:cNvPr id="29" name="Shape 29"/>
          <p:cNvSpPr>
            <a:spLocks noGrp="1"/>
          </p:cNvSpPr>
          <p:nvPr>
            <p:ph type="body" idx="1"/>
          </p:nvPr>
        </p:nvSpPr>
        <p:spPr>
          <a:xfrm>
            <a:off x="889000" y="889000"/>
            <a:ext cx="11214100" cy="7962900"/>
          </a:xfrm>
          <a:prstGeom prst="rect">
            <a:avLst/>
          </a:prstGeom>
        </p:spPr>
        <p:txBody>
          <a:bodyPr/>
          <a:lstStyle/>
          <a:p>
            <a:pPr lvl="0">
              <a:defRPr sz="1800">
                <a:solidFill>
                  <a:srgbClr val="000000"/>
                </a:solidFill>
              </a:defRPr>
            </a:pPr>
            <a:r>
              <a:rPr sz="3600">
                <a:solidFill>
                  <a:srgbClr val="747474"/>
                </a:solidFill>
              </a:rPr>
              <a:t>Body Level One</a:t>
            </a:r>
          </a:p>
          <a:p>
            <a:pPr lvl="1">
              <a:defRPr sz="1800">
                <a:solidFill>
                  <a:srgbClr val="000000"/>
                </a:solidFill>
              </a:defRPr>
            </a:pPr>
            <a:r>
              <a:rPr sz="3600">
                <a:solidFill>
                  <a:srgbClr val="747474"/>
                </a:solidFill>
              </a:rPr>
              <a:t>Body Level Two</a:t>
            </a:r>
          </a:p>
          <a:p>
            <a:pPr lvl="2">
              <a:defRPr sz="1800">
                <a:solidFill>
                  <a:srgbClr val="000000"/>
                </a:solidFill>
              </a:defRPr>
            </a:pPr>
            <a:r>
              <a:rPr sz="3600">
                <a:solidFill>
                  <a:srgbClr val="747474"/>
                </a:solidFill>
              </a:rPr>
              <a:t>Body Level Three</a:t>
            </a:r>
          </a:p>
          <a:p>
            <a:pPr lvl="3">
              <a:defRPr sz="1800">
                <a:solidFill>
                  <a:srgbClr val="000000"/>
                </a:solidFill>
              </a:defRPr>
            </a:pPr>
            <a:r>
              <a:rPr sz="3600">
                <a:solidFill>
                  <a:srgbClr val="747474"/>
                </a:solidFill>
              </a:rPr>
              <a:t>Body Level Four</a:t>
            </a:r>
          </a:p>
          <a:p>
            <a:pPr lvl="4">
              <a:defRPr sz="1800">
                <a:solidFill>
                  <a:srgbClr val="000000"/>
                </a:solidFill>
              </a:defRPr>
            </a:pPr>
            <a:r>
              <a:rPr sz="3600">
                <a:solidFill>
                  <a:srgbClr val="747474"/>
                </a:solidFill>
              </a:rPr>
              <a:t>Body Level Five</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Photo - 3 Up">
    <p:spTree>
      <p:nvGrpSpPr>
        <p:cNvPr id="1" name=""/>
        <p:cNvGrpSpPr/>
        <p:nvPr/>
      </p:nvGrpSpPr>
      <p:grpSpPr>
        <a:xfrm>
          <a:off x="0" y="0"/>
          <a:ext cx="0" cy="0"/>
          <a:chOff x="0" y="0"/>
          <a:chExt cx="0" cy="0"/>
        </a:xfrm>
      </p:grpSpPr>
      <p:sp>
        <p:nvSpPr>
          <p:cNvPr id="31" name="Shape 31"/>
          <p:cNvSpPr/>
          <p:nvPr/>
        </p:nvSpPr>
        <p:spPr>
          <a:xfrm>
            <a:off x="9055098" y="508000"/>
            <a:ext cx="128" cy="7975631"/>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32" name="Shape 32"/>
          <p:cNvSpPr/>
          <p:nvPr/>
        </p:nvSpPr>
        <p:spPr>
          <a:xfrm>
            <a:off x="9055096" y="4464050"/>
            <a:ext cx="3448503" cy="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33" name="Shape 33"/>
          <p:cNvSpPr>
            <a:spLocks noGrp="1"/>
          </p:cNvSpPr>
          <p:nvPr>
            <p:ph type="body" idx="1"/>
          </p:nvPr>
        </p:nvSpPr>
        <p:spPr>
          <a:xfrm>
            <a:off x="520700" y="8661400"/>
            <a:ext cx="8369300" cy="9398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pPr lvl="0">
              <a:defRPr sz="1800">
                <a:solidFill>
                  <a:srgbClr val="000000"/>
                </a:solidFill>
              </a:defRPr>
            </a:pPr>
            <a:r>
              <a:rPr sz="2600">
                <a:solidFill>
                  <a:srgbClr val="747474"/>
                </a:solidFill>
              </a:rPr>
              <a:t>Body Level One</a:t>
            </a:r>
          </a:p>
          <a:p>
            <a:pPr lvl="1">
              <a:defRPr sz="1800">
                <a:solidFill>
                  <a:srgbClr val="000000"/>
                </a:solidFill>
              </a:defRPr>
            </a:pPr>
            <a:r>
              <a:rPr sz="2600">
                <a:solidFill>
                  <a:srgbClr val="747474"/>
                </a:solidFill>
              </a:rPr>
              <a:t>Body Level Two</a:t>
            </a:r>
          </a:p>
          <a:p>
            <a:pPr lvl="2">
              <a:defRPr sz="1800">
                <a:solidFill>
                  <a:srgbClr val="000000"/>
                </a:solidFill>
              </a:defRPr>
            </a:pPr>
            <a:r>
              <a:rPr sz="2600">
                <a:solidFill>
                  <a:srgbClr val="747474"/>
                </a:solidFill>
              </a:rPr>
              <a:t>Body Level Three</a:t>
            </a:r>
          </a:p>
          <a:p>
            <a:pPr lvl="3">
              <a:defRPr sz="1800">
                <a:solidFill>
                  <a:srgbClr val="000000"/>
                </a:solidFill>
              </a:defRPr>
            </a:pPr>
            <a:r>
              <a:rPr sz="2600">
                <a:solidFill>
                  <a:srgbClr val="747474"/>
                </a:solidFill>
              </a:rPr>
              <a:t>Body Level Four</a:t>
            </a:r>
          </a:p>
          <a:p>
            <a:pPr lvl="4">
              <a:defRPr sz="1800">
                <a:solidFill>
                  <a:srgbClr val="000000"/>
                </a:solidFill>
              </a:defRPr>
            </a:pPr>
            <a:r>
              <a:rPr sz="2600">
                <a:solidFill>
                  <a:srgbClr val="747474"/>
                </a:solidFill>
              </a:rPr>
              <a:t>Body Level Five</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Quote">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Photo">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x">
  <p:cSld name="Blank">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hape 2"/>
          <p:cNvSpPr/>
          <p:nvPr/>
        </p:nvSpPr>
        <p:spPr>
          <a:xfrm>
            <a:off x="571500" y="1968500"/>
            <a:ext cx="11868106" cy="129"/>
          </a:xfrm>
          <a:prstGeom prst="rect">
            <a:avLst/>
          </a:prstGeom>
          <a:ln w="12700">
            <a:solidFill>
              <a:srgbClr val="9A9A9A"/>
            </a:solidFill>
            <a:miter lim="400000"/>
          </a:ln>
        </p:spPr>
        <p:txBody>
          <a:bodyPr lIns="0" tIns="0" rIns="0" bIns="0" anchor="ctr"/>
          <a:lstStyle/>
          <a:p>
            <a:pPr lvl="0" algn="l" defTabSz="457200">
              <a:defRPr sz="1200">
                <a:latin typeface="Helvetica"/>
                <a:ea typeface="Helvetica"/>
                <a:cs typeface="Helvetica"/>
                <a:sym typeface="Helvetica"/>
              </a:defRPr>
            </a:pPr>
            <a:endParaRPr/>
          </a:p>
        </p:txBody>
      </p:sp>
      <p:sp>
        <p:nvSpPr>
          <p:cNvPr id="3" name="Shape 3"/>
          <p:cNvSpPr>
            <a:spLocks noGrp="1"/>
          </p:cNvSpPr>
          <p:nvPr>
            <p:ph type="title"/>
          </p:nvPr>
        </p:nvSpPr>
        <p:spPr>
          <a:xfrm>
            <a:off x="571500" y="330200"/>
            <a:ext cx="11861800" cy="1397000"/>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lIns="0" tIns="0" rIns="0" bIns="0" anchor="b">
            <a:normAutofit/>
          </a:bodyPr>
          <a:lstStyle/>
          <a:p>
            <a:pPr lvl="0">
              <a:defRPr sz="1800"/>
            </a:pPr>
            <a:r>
              <a:rPr sz="4200"/>
              <a:t>Title Text</a:t>
            </a:r>
          </a:p>
        </p:txBody>
      </p:sp>
      <p:sp>
        <p:nvSpPr>
          <p:cNvPr id="4" name="Shape 4"/>
          <p:cNvSpPr>
            <a:spLocks noGrp="1"/>
          </p:cNvSpPr>
          <p:nvPr>
            <p:ph type="body" idx="1"/>
          </p:nvPr>
        </p:nvSpPr>
        <p:spPr>
          <a:xfrm>
            <a:off x="571500" y="2222500"/>
            <a:ext cx="11861800" cy="6667500"/>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lIns="0" tIns="0" rIns="0" bIns="0">
            <a:normAutofit/>
          </a:bodyPr>
          <a:lstStyle/>
          <a:p>
            <a:pPr lvl="0">
              <a:defRPr sz="1800">
                <a:solidFill>
                  <a:srgbClr val="000000"/>
                </a:solidFill>
              </a:defRPr>
            </a:pPr>
            <a:r>
              <a:rPr sz="3600">
                <a:solidFill>
                  <a:srgbClr val="747474"/>
                </a:solidFill>
              </a:rPr>
              <a:t>Body Level One</a:t>
            </a:r>
          </a:p>
          <a:p>
            <a:pPr lvl="1">
              <a:defRPr sz="1800">
                <a:solidFill>
                  <a:srgbClr val="000000"/>
                </a:solidFill>
              </a:defRPr>
            </a:pPr>
            <a:r>
              <a:rPr sz="3600">
                <a:solidFill>
                  <a:srgbClr val="747474"/>
                </a:solidFill>
              </a:rPr>
              <a:t>Body Level Two</a:t>
            </a:r>
          </a:p>
          <a:p>
            <a:pPr lvl="2">
              <a:defRPr sz="1800">
                <a:solidFill>
                  <a:srgbClr val="000000"/>
                </a:solidFill>
              </a:defRPr>
            </a:pPr>
            <a:r>
              <a:rPr sz="3600">
                <a:solidFill>
                  <a:srgbClr val="747474"/>
                </a:solidFill>
              </a:rPr>
              <a:t>Body Level Three</a:t>
            </a:r>
          </a:p>
          <a:p>
            <a:pPr lvl="3">
              <a:defRPr sz="1800">
                <a:solidFill>
                  <a:srgbClr val="000000"/>
                </a:solidFill>
              </a:defRPr>
            </a:pPr>
            <a:r>
              <a:rPr sz="3600">
                <a:solidFill>
                  <a:srgbClr val="747474"/>
                </a:solidFill>
              </a:rPr>
              <a:t>Body Level Four</a:t>
            </a:r>
          </a:p>
          <a:p>
            <a:pPr lvl="4">
              <a:defRPr sz="1800">
                <a:solidFill>
                  <a:srgbClr val="000000"/>
                </a:solidFill>
              </a:defRPr>
            </a:pPr>
            <a:r>
              <a:rPr sz="3600">
                <a:solidFill>
                  <a:srgbClr val="747474"/>
                </a:solidFill>
              </a:rP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defTabSz="584200">
        <a:defRPr sz="4200">
          <a:latin typeface="+mn-lt"/>
          <a:ea typeface="+mn-ea"/>
          <a:cs typeface="+mn-cs"/>
          <a:sym typeface="Helvetica Neue Light"/>
        </a:defRPr>
      </a:lvl1pPr>
      <a:lvl2pPr indent="228600" defTabSz="584200">
        <a:defRPr sz="4200">
          <a:latin typeface="+mn-lt"/>
          <a:ea typeface="+mn-ea"/>
          <a:cs typeface="+mn-cs"/>
          <a:sym typeface="Helvetica Neue Light"/>
        </a:defRPr>
      </a:lvl2pPr>
      <a:lvl3pPr indent="457200" defTabSz="584200">
        <a:defRPr sz="4200">
          <a:latin typeface="+mn-lt"/>
          <a:ea typeface="+mn-ea"/>
          <a:cs typeface="+mn-cs"/>
          <a:sym typeface="Helvetica Neue Light"/>
        </a:defRPr>
      </a:lvl3pPr>
      <a:lvl4pPr indent="685800" defTabSz="584200">
        <a:defRPr sz="4200">
          <a:latin typeface="+mn-lt"/>
          <a:ea typeface="+mn-ea"/>
          <a:cs typeface="+mn-cs"/>
          <a:sym typeface="Helvetica Neue Light"/>
        </a:defRPr>
      </a:lvl4pPr>
      <a:lvl5pPr indent="914400" defTabSz="584200">
        <a:defRPr sz="4200">
          <a:latin typeface="+mn-lt"/>
          <a:ea typeface="+mn-ea"/>
          <a:cs typeface="+mn-cs"/>
          <a:sym typeface="Helvetica Neue Light"/>
        </a:defRPr>
      </a:lvl5pPr>
      <a:lvl6pPr indent="1143000" defTabSz="584200">
        <a:defRPr sz="4200">
          <a:latin typeface="+mn-lt"/>
          <a:ea typeface="+mn-ea"/>
          <a:cs typeface="+mn-cs"/>
          <a:sym typeface="Helvetica Neue Light"/>
        </a:defRPr>
      </a:lvl6pPr>
      <a:lvl7pPr indent="1371600" defTabSz="584200">
        <a:defRPr sz="4200">
          <a:latin typeface="+mn-lt"/>
          <a:ea typeface="+mn-ea"/>
          <a:cs typeface="+mn-cs"/>
          <a:sym typeface="Helvetica Neue Light"/>
        </a:defRPr>
      </a:lvl7pPr>
      <a:lvl8pPr indent="1600200" defTabSz="584200">
        <a:defRPr sz="4200">
          <a:latin typeface="+mn-lt"/>
          <a:ea typeface="+mn-ea"/>
          <a:cs typeface="+mn-cs"/>
          <a:sym typeface="Helvetica Neue Light"/>
        </a:defRPr>
      </a:lvl8pPr>
      <a:lvl9pPr indent="1828800" defTabSz="584200">
        <a:defRPr sz="4200">
          <a:latin typeface="+mn-lt"/>
          <a:ea typeface="+mn-ea"/>
          <a:cs typeface="+mn-cs"/>
          <a:sym typeface="Helvetica Neue Light"/>
        </a:defRPr>
      </a:lvl9pPr>
    </p:titleStyle>
    <p:bodyStyle>
      <a:lvl1pPr marL="4572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1pPr>
      <a:lvl2pPr marL="9144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2pPr>
      <a:lvl3pPr marL="13716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3pPr>
      <a:lvl4pPr marL="18288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4pPr>
      <a:lvl5pPr marL="22860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5pPr>
      <a:lvl6pPr marL="27432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6pPr>
      <a:lvl7pPr marL="32004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7pPr>
      <a:lvl8pPr marL="36576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8pPr>
      <a:lvl9pPr marL="4114800" indent="-457200" defTabSz="584200">
        <a:spcBef>
          <a:spcPts val="4200"/>
        </a:spcBef>
        <a:buSzPct val="75000"/>
        <a:buFont typeface="Helvetica Neue"/>
        <a:buChar char="•"/>
        <a:defRPr sz="3600">
          <a:solidFill>
            <a:srgbClr val="747474"/>
          </a:solidFill>
          <a:latin typeface="+mn-lt"/>
          <a:ea typeface="+mn-ea"/>
          <a:cs typeface="+mn-cs"/>
          <a:sym typeface="Helvetica Neue Light"/>
        </a:defRPr>
      </a:lvl9pPr>
    </p:bodyStyle>
    <p:otherStyle>
      <a:lvl1pPr algn="r" defTabSz="584200">
        <a:defRPr sz="1400">
          <a:solidFill>
            <a:schemeClr val="tx1"/>
          </a:solidFill>
          <a:latin typeface="+mn-lt"/>
          <a:ea typeface="+mn-ea"/>
          <a:cs typeface="+mn-cs"/>
          <a:sym typeface="Helvetica Neue"/>
        </a:defRPr>
      </a:lvl1pPr>
      <a:lvl2pPr indent="228600" algn="r" defTabSz="584200">
        <a:defRPr sz="1400">
          <a:solidFill>
            <a:schemeClr val="tx1"/>
          </a:solidFill>
          <a:latin typeface="+mn-lt"/>
          <a:ea typeface="+mn-ea"/>
          <a:cs typeface="+mn-cs"/>
          <a:sym typeface="Helvetica Neue"/>
        </a:defRPr>
      </a:lvl2pPr>
      <a:lvl3pPr indent="457200" algn="r" defTabSz="584200">
        <a:defRPr sz="1400">
          <a:solidFill>
            <a:schemeClr val="tx1"/>
          </a:solidFill>
          <a:latin typeface="+mn-lt"/>
          <a:ea typeface="+mn-ea"/>
          <a:cs typeface="+mn-cs"/>
          <a:sym typeface="Helvetica Neue"/>
        </a:defRPr>
      </a:lvl3pPr>
      <a:lvl4pPr indent="685800" algn="r" defTabSz="584200">
        <a:defRPr sz="1400">
          <a:solidFill>
            <a:schemeClr val="tx1"/>
          </a:solidFill>
          <a:latin typeface="+mn-lt"/>
          <a:ea typeface="+mn-ea"/>
          <a:cs typeface="+mn-cs"/>
          <a:sym typeface="Helvetica Neue"/>
        </a:defRPr>
      </a:lvl4pPr>
      <a:lvl5pPr indent="914400" algn="r" defTabSz="584200">
        <a:defRPr sz="1400">
          <a:solidFill>
            <a:schemeClr val="tx1"/>
          </a:solidFill>
          <a:latin typeface="+mn-lt"/>
          <a:ea typeface="+mn-ea"/>
          <a:cs typeface="+mn-cs"/>
          <a:sym typeface="Helvetica Neue"/>
        </a:defRPr>
      </a:lvl5pPr>
      <a:lvl6pPr indent="1143000" algn="r" defTabSz="584200">
        <a:defRPr sz="1400">
          <a:solidFill>
            <a:schemeClr val="tx1"/>
          </a:solidFill>
          <a:latin typeface="+mn-lt"/>
          <a:ea typeface="+mn-ea"/>
          <a:cs typeface="+mn-cs"/>
          <a:sym typeface="Helvetica Neue"/>
        </a:defRPr>
      </a:lvl6pPr>
      <a:lvl7pPr indent="1371600" algn="r" defTabSz="584200">
        <a:defRPr sz="1400">
          <a:solidFill>
            <a:schemeClr val="tx1"/>
          </a:solidFill>
          <a:latin typeface="+mn-lt"/>
          <a:ea typeface="+mn-ea"/>
          <a:cs typeface="+mn-cs"/>
          <a:sym typeface="Helvetica Neue"/>
        </a:defRPr>
      </a:lvl7pPr>
      <a:lvl8pPr indent="1600200" algn="r" defTabSz="584200">
        <a:defRPr sz="1400">
          <a:solidFill>
            <a:schemeClr val="tx1"/>
          </a:solidFill>
          <a:latin typeface="+mn-lt"/>
          <a:ea typeface="+mn-ea"/>
          <a:cs typeface="+mn-cs"/>
          <a:sym typeface="Helvetica Neue"/>
        </a:defRPr>
      </a:lvl8pPr>
      <a:lvl9pPr indent="1828800" algn="r" defTabSz="584200">
        <a:defRPr sz="1400">
          <a:solidFill>
            <a:schemeClr val="tx1"/>
          </a:solidFill>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18.jpeg"/><Relationship Id="rId7" Type="http://schemas.openxmlformats.org/officeDocument/2006/relationships/image" Target="../media/image19.jpeg"/><Relationship Id="rId1" Type="http://schemas.openxmlformats.org/officeDocument/2006/relationships/slideLayout" Target="../slideLayouts/slideLayout12.xml"/><Relationship Id="rId2"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0.png"/><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1" Type="http://schemas.openxmlformats.org/officeDocument/2006/relationships/slideLayout" Target="../slideLayouts/slideLayout12.xml"/><Relationship Id="rId2"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7.png"/><Relationship Id="rId3"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40" name="Shape 40"/>
          <p:cNvSpPr>
            <a:spLocks noGrp="1"/>
          </p:cNvSpPr>
          <p:nvPr>
            <p:ph type="title"/>
          </p:nvPr>
        </p:nvSpPr>
        <p:spPr>
          <a:xfrm>
            <a:off x="660400" y="1181100"/>
            <a:ext cx="11861800" cy="3175000"/>
          </a:xfrm>
          <a:prstGeom prst="rect">
            <a:avLst/>
          </a:prstGeom>
        </p:spPr>
        <p:txBody>
          <a:bodyPr/>
          <a:lstStyle>
            <a:lvl1pPr>
              <a:defRPr sz="5200"/>
            </a:lvl1pPr>
          </a:lstStyle>
          <a:p>
            <a:pPr lvl="0">
              <a:defRPr sz="1800"/>
            </a:pPr>
            <a:r>
              <a:rPr sz="5200"/>
              <a:t>Injustice Under Law: Perpetuating and Criminalizing Poverty Through the Courts</a:t>
            </a:r>
          </a:p>
        </p:txBody>
      </p:sp>
      <p:sp>
        <p:nvSpPr>
          <p:cNvPr id="41" name="Shape 41"/>
          <p:cNvSpPr>
            <a:spLocks noGrp="1"/>
          </p:cNvSpPr>
          <p:nvPr>
            <p:ph type="body" idx="1"/>
          </p:nvPr>
        </p:nvSpPr>
        <p:spPr>
          <a:xfrm>
            <a:off x="660400" y="5473700"/>
            <a:ext cx="11861800" cy="1016000"/>
          </a:xfrm>
          <a:prstGeom prst="rect">
            <a:avLst/>
          </a:prstGeom>
        </p:spPr>
        <p:txBody>
          <a:bodyPr/>
          <a:lstStyle/>
          <a:p>
            <a:pPr lvl="0" defTabSz="455675">
              <a:defRPr sz="1800">
                <a:solidFill>
                  <a:srgbClr val="000000"/>
                </a:solidFill>
              </a:defRPr>
            </a:pPr>
            <a:r>
              <a:rPr sz="2027"/>
              <a:t>Judge Lisa Foster (Ret.)</a:t>
            </a:r>
          </a:p>
          <a:p>
            <a:pPr lvl="0" defTabSz="455675">
              <a:defRPr sz="1800">
                <a:solidFill>
                  <a:srgbClr val="000000"/>
                </a:solidFill>
              </a:defRPr>
            </a:pPr>
            <a:r>
              <a:rPr sz="2027"/>
              <a:t>March 2, 2017</a:t>
            </a:r>
          </a:p>
          <a:p>
            <a:pPr lvl="0" defTabSz="455675">
              <a:defRPr sz="1800">
                <a:solidFill>
                  <a:srgbClr val="000000"/>
                </a:solidFill>
              </a:defRPr>
            </a:pPr>
            <a:r>
              <a:rPr sz="2027"/>
              <a:t>Georgia State University College of Law</a:t>
            </a:r>
          </a:p>
        </p:txBody>
      </p:sp>
      <p:sp>
        <p:nvSpPr>
          <p:cNvPr id="42" name="Shape 42"/>
          <p:cNvSpPr/>
          <p:nvPr/>
        </p:nvSpPr>
        <p:spPr>
          <a:xfrm>
            <a:off x="1075653" y="952550"/>
            <a:ext cx="7475294" cy="634900"/>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lIns="50800" tIns="50800" rIns="50800" bIns="50800" anchor="ctr">
            <a:spAutoFit/>
          </a:bodyPr>
          <a:lstStyle>
            <a:lvl1pPr>
              <a:defRPr i="1"/>
            </a:lvl1pPr>
          </a:lstStyle>
          <a:p>
            <a:pPr lvl="0">
              <a:defRPr sz="1800" i="0"/>
            </a:pPr>
            <a:r>
              <a:rPr sz="3600" i="1"/>
              <a:t>The 59th Henry J. Miller Lecture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 name="Shape 44"/>
          <p:cNvSpPr>
            <a:spLocks noGrp="1"/>
          </p:cNvSpPr>
          <p:nvPr>
            <p:ph type="body" idx="1"/>
          </p:nvPr>
        </p:nvSpPr>
        <p:spPr>
          <a:xfrm>
            <a:off x="568196" y="2241550"/>
            <a:ext cx="5080001" cy="6667500"/>
          </a:xfrm>
          <a:prstGeom prst="rect">
            <a:avLst/>
          </a:prstGeom>
        </p:spPr>
        <p:txBody>
          <a:bodyPr/>
          <a:lstStyle/>
          <a:p>
            <a:pPr marL="0" lvl="0" indent="0" defTabSz="537463">
              <a:spcBef>
                <a:spcPts val="2700"/>
              </a:spcBef>
              <a:buSzTx/>
              <a:buNone/>
              <a:defRPr sz="1800">
                <a:solidFill>
                  <a:srgbClr val="000000"/>
                </a:solidFill>
              </a:defRPr>
            </a:pPr>
            <a:r>
              <a:rPr sz="3496" b="1" i="1">
                <a:solidFill>
                  <a:srgbClr val="9E9983"/>
                </a:solidFill>
              </a:rPr>
              <a:t>“Do minorities or people who speak our language imperfectly   . . . or those who are poor really receive the same protection before the courts as the rest of our citizens?  All too often, they do not.”</a:t>
            </a:r>
          </a:p>
          <a:p>
            <a:pPr marL="0" lvl="4" indent="841247" defTabSz="537463">
              <a:spcBef>
                <a:spcPts val="2700"/>
              </a:spcBef>
              <a:buSzTx/>
              <a:buNone/>
              <a:defRPr sz="1800">
                <a:solidFill>
                  <a:srgbClr val="000000"/>
                </a:solidFill>
              </a:defRPr>
            </a:pPr>
            <a:r>
              <a:rPr sz="3496" b="1" i="1">
                <a:solidFill>
                  <a:srgbClr val="9E9983"/>
                </a:solidFill>
              </a:rPr>
              <a:t>-</a:t>
            </a:r>
            <a:r>
              <a:rPr sz="2300" b="1" i="1">
                <a:solidFill>
                  <a:srgbClr val="9E9983"/>
                </a:solidFill>
              </a:rPr>
              <a:t>Robert Kennedy - 1962</a:t>
            </a:r>
          </a:p>
        </p:txBody>
      </p:sp>
      <p:grpSp>
        <p:nvGrpSpPr>
          <p:cNvPr id="47" name="Group 47"/>
          <p:cNvGrpSpPr/>
          <p:nvPr/>
        </p:nvGrpSpPr>
        <p:grpSpPr>
          <a:xfrm>
            <a:off x="5619783" y="2921930"/>
            <a:ext cx="6147570" cy="4420151"/>
            <a:chOff x="-50800" y="-50800"/>
            <a:chExt cx="6147569" cy="4420149"/>
          </a:xfrm>
        </p:grpSpPr>
        <p:pic>
          <p:nvPicPr>
            <p:cNvPr id="46" name="rfk-speech.jpg__735x525_q85_crop_subsampling-2_upscale.jpg"/>
            <p:cNvPicPr/>
            <p:nvPr/>
          </p:nvPicPr>
          <p:blipFill>
            <a:blip r:embed="rId2">
              <a:extLst/>
            </a:blip>
            <a:stretch>
              <a:fillRect/>
            </a:stretch>
          </p:blipFill>
          <p:spPr>
            <a:xfrm>
              <a:off x="0" y="0"/>
              <a:ext cx="6045970" cy="4318550"/>
            </a:xfrm>
            <a:prstGeom prst="rect">
              <a:avLst/>
            </a:prstGeom>
            <a:ln>
              <a:noFill/>
            </a:ln>
            <a:effectLst/>
          </p:spPr>
        </p:pic>
        <p:pic>
          <p:nvPicPr>
            <p:cNvPr id="45" name="Picture 44"/>
            <p:cNvPicPr/>
            <p:nvPr/>
          </p:nvPicPr>
          <p:blipFill>
            <a:blip r:embed="rId3">
              <a:extLst/>
            </a:blip>
            <a:stretch>
              <a:fillRect/>
            </a:stretch>
          </p:blipFill>
          <p:spPr>
            <a:xfrm>
              <a:off x="-50800" y="-50800"/>
              <a:ext cx="6147570" cy="4420150"/>
            </a:xfrm>
            <a:prstGeom prst="rect">
              <a:avLst/>
            </a:prstGeom>
            <a:effectLst/>
          </p:spPr>
        </p:pic>
      </p:grpSp>
    </p:spTree>
  </p:cSld>
  <p:clrMapOvr>
    <a:masterClrMapping/>
  </p:clrMapOvr>
  <p:transition spd="med"/>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9" name="Screen Shot 2017-02-18 at 1.15.18 PM.png"/>
          <p:cNvPicPr/>
          <p:nvPr/>
        </p:nvPicPr>
        <p:blipFill>
          <a:blip r:embed="rId2">
            <a:extLst/>
          </a:blip>
          <a:stretch>
            <a:fillRect/>
          </a:stretch>
        </p:blipFill>
        <p:spPr>
          <a:xfrm>
            <a:off x="15704740" y="4385171"/>
            <a:ext cx="5346701" cy="3797301"/>
          </a:xfrm>
          <a:prstGeom prst="rect">
            <a:avLst/>
          </a:prstGeom>
          <a:ln w="12700">
            <a:miter lim="400000"/>
          </a:ln>
        </p:spPr>
      </p:pic>
      <p:graphicFrame>
        <p:nvGraphicFramePr>
          <p:cNvPr id="50" name="Table 50"/>
          <p:cNvGraphicFramePr/>
          <p:nvPr/>
        </p:nvGraphicFramePr>
        <p:xfrm>
          <a:off x="482599" y="1752600"/>
          <a:ext cx="12084051" cy="7962900"/>
        </p:xfrm>
        <a:graphic>
          <a:graphicData uri="http://schemas.openxmlformats.org/drawingml/2006/table">
            <a:tbl>
              <a:tblPr firstRow="1" firstCol="1">
                <a:tableStyleId>{4C3C2611-4C71-4FC5-86AE-919BDF0F9419}</a:tableStyleId>
              </a:tblPr>
              <a:tblGrid>
                <a:gridCol w="2839334"/>
                <a:gridCol w="2839334"/>
                <a:gridCol w="2839334"/>
                <a:gridCol w="3566049"/>
              </a:tblGrid>
              <a:tr h="1592580">
                <a:tc>
                  <a:txBody>
                    <a:bodyPr/>
                    <a:lstStyle/>
                    <a:p>
                      <a:pPr lvl="0" algn="ctr" defTabSz="457200">
                        <a:defRPr sz="2800"/>
                      </a:pPr>
                      <a:endParaRPr dirty="0"/>
                    </a:p>
                  </a:txBody>
                  <a:tcPr marL="50800" marR="50800" marT="50800" marB="50800" anchor="ctr" horzOverflow="overflow">
                    <a:lnL w="12700">
                      <a:solidFill>
                        <a:srgbClr val="000000"/>
                      </a:solidFill>
                      <a:miter lim="400000"/>
                    </a:lnL>
                  </a:tcPr>
                </a:tc>
                <a:tc>
                  <a:txBody>
                    <a:bodyPr/>
                    <a:lstStyle/>
                    <a:p>
                      <a:pPr lvl="0" algn="ctr" defTabSz="457200">
                        <a:defRPr sz="1800">
                          <a:solidFill>
                            <a:srgbClr val="000000"/>
                          </a:solidFill>
                        </a:defRPr>
                      </a:pPr>
                      <a:r>
                        <a:rPr sz="2800">
                          <a:solidFill>
                            <a:srgbClr val="FFFFFF"/>
                          </a:solidFill>
                        </a:rPr>
                        <a:t>Total Population
(in millions)</a:t>
                      </a:r>
                    </a:p>
                  </a:txBody>
                  <a:tcPr marL="50800" marR="50800" marT="50800" marB="50800" anchor="ctr" horzOverflow="overflow"/>
                </a:tc>
                <a:tc>
                  <a:txBody>
                    <a:bodyPr/>
                    <a:lstStyle/>
                    <a:p>
                      <a:pPr lvl="0" algn="ctr" defTabSz="457200">
                        <a:defRPr sz="1800">
                          <a:solidFill>
                            <a:srgbClr val="000000"/>
                          </a:solidFill>
                        </a:defRPr>
                      </a:pPr>
                      <a:r>
                        <a:rPr sz="2800">
                          <a:solidFill>
                            <a:srgbClr val="FFFFFF"/>
                          </a:solidFill>
                        </a:rPr>
                        <a:t>Americans in Poverty</a:t>
                      </a:r>
                    </a:p>
                  </a:txBody>
                  <a:tcPr marL="50800" marR="50800" marT="50800" marB="50800" anchor="ctr" horzOverflow="overflow"/>
                </a:tc>
                <a:tc>
                  <a:txBody>
                    <a:bodyPr/>
                    <a:lstStyle/>
                    <a:p>
                      <a:pPr lvl="0" algn="ctr" defTabSz="457200">
                        <a:defRPr sz="1800">
                          <a:solidFill>
                            <a:srgbClr val="000000"/>
                          </a:solidFill>
                        </a:defRPr>
                      </a:pPr>
                      <a:r>
                        <a:rPr sz="2800" dirty="0">
                          <a:solidFill>
                            <a:srgbClr val="FFFFFF"/>
                          </a:solidFill>
                        </a:rPr>
                        <a:t>Poverty Rate</a:t>
                      </a:r>
                    </a:p>
                  </a:txBody>
                  <a:tcPr marL="50800" marR="50800" marT="50800" marB="50800" anchor="ctr" horzOverflow="overflow">
                    <a:lnR w="12700">
                      <a:solidFill>
                        <a:srgbClr val="000000"/>
                      </a:solidFill>
                      <a:miter lim="400000"/>
                    </a:lnR>
                  </a:tcPr>
                </a:tc>
              </a:tr>
              <a:tr h="1592580">
                <a:tc>
                  <a:txBody>
                    <a:bodyPr/>
                    <a:lstStyle/>
                    <a:p>
                      <a:pPr lvl="0" algn="ctr" defTabSz="457200">
                        <a:defRPr sz="1800">
                          <a:solidFill>
                            <a:srgbClr val="000000"/>
                          </a:solidFill>
                        </a:defRPr>
                      </a:pPr>
                      <a:r>
                        <a:rPr sz="2800">
                          <a:solidFill>
                            <a:srgbClr val="444444"/>
                          </a:solidFill>
                        </a:rPr>
                        <a:t>White</a:t>
                      </a:r>
                    </a:p>
                  </a:txBody>
                  <a:tcPr marL="50800" marR="50800" marT="50800" marB="50800" anchor="ctr" horzOverflow="overflow"/>
                </a:tc>
                <a:tc>
                  <a:txBody>
                    <a:bodyPr/>
                    <a:lstStyle/>
                    <a:p>
                      <a:pPr lvl="0" algn="ctr" defTabSz="457200">
                        <a:defRPr sz="1800">
                          <a:solidFill>
                            <a:srgbClr val="000000"/>
                          </a:solidFill>
                        </a:defRPr>
                      </a:pPr>
                      <a:r>
                        <a:rPr sz="2800">
                          <a:solidFill>
                            <a:srgbClr val="444444"/>
                          </a:solidFill>
                        </a:rPr>
                        <a:t>195.5</a:t>
                      </a:r>
                    </a:p>
                  </a:txBody>
                  <a:tcPr marL="50800" marR="50800" marT="50800" marB="50800" anchor="ctr" horzOverflow="overflow"/>
                </a:tc>
                <a:tc>
                  <a:txBody>
                    <a:bodyPr/>
                    <a:lstStyle/>
                    <a:p>
                      <a:pPr lvl="0" algn="ctr" defTabSz="457200">
                        <a:defRPr sz="1800">
                          <a:solidFill>
                            <a:srgbClr val="000000"/>
                          </a:solidFill>
                        </a:defRPr>
                      </a:pPr>
                      <a:r>
                        <a:rPr sz="2800">
                          <a:solidFill>
                            <a:srgbClr val="444444"/>
                          </a:solidFill>
                        </a:rPr>
                        <a:t>17.8</a:t>
                      </a:r>
                    </a:p>
                  </a:txBody>
                  <a:tcPr marL="50800" marR="50800" marT="50800" marB="50800" anchor="ctr" horzOverflow="overflow"/>
                </a:tc>
                <a:tc>
                  <a:txBody>
                    <a:bodyPr/>
                    <a:lstStyle/>
                    <a:p>
                      <a:pPr lvl="0" algn="ctr" defTabSz="457200">
                        <a:defRPr sz="1800">
                          <a:solidFill>
                            <a:srgbClr val="000000"/>
                          </a:solidFill>
                        </a:defRPr>
                      </a:pPr>
                      <a:r>
                        <a:rPr sz="2800">
                          <a:solidFill>
                            <a:srgbClr val="444444"/>
                          </a:solidFill>
                        </a:rPr>
                        <a:t>9.1%</a:t>
                      </a:r>
                    </a:p>
                  </a:txBody>
                  <a:tcPr marL="50800" marR="50800" marT="50800" marB="50800" anchor="ctr" horzOverflow="overflow">
                    <a:lnR w="12700">
                      <a:solidFill>
                        <a:srgbClr val="000000"/>
                      </a:solidFill>
                      <a:miter lim="400000"/>
                    </a:lnR>
                  </a:tcPr>
                </a:tc>
              </a:tr>
              <a:tr h="1592580">
                <a:tc>
                  <a:txBody>
                    <a:bodyPr/>
                    <a:lstStyle/>
                    <a:p>
                      <a:pPr lvl="0" algn="ctr" defTabSz="457200">
                        <a:defRPr sz="1800">
                          <a:solidFill>
                            <a:srgbClr val="000000"/>
                          </a:solidFill>
                        </a:defRPr>
                      </a:pPr>
                      <a:r>
                        <a:rPr sz="2800">
                          <a:solidFill>
                            <a:srgbClr val="444444"/>
                          </a:solidFill>
                        </a:rPr>
                        <a:t>Black</a:t>
                      </a:r>
                    </a:p>
                  </a:txBody>
                  <a:tcPr marL="50800" marR="50800" marT="50800" marB="50800" anchor="ctr" horzOverflow="overflow"/>
                </a:tc>
                <a:tc>
                  <a:txBody>
                    <a:bodyPr/>
                    <a:lstStyle/>
                    <a:p>
                      <a:pPr lvl="0" algn="ctr" defTabSz="457200">
                        <a:defRPr sz="1800">
                          <a:solidFill>
                            <a:srgbClr val="000000"/>
                          </a:solidFill>
                        </a:defRPr>
                      </a:pPr>
                      <a:r>
                        <a:rPr sz="2800">
                          <a:solidFill>
                            <a:srgbClr val="444444"/>
                          </a:solidFill>
                        </a:rPr>
                        <a:t>41.6</a:t>
                      </a:r>
                    </a:p>
                  </a:txBody>
                  <a:tcPr marL="50800" marR="50800" marT="50800" marB="50800" anchor="ctr" horzOverflow="overflow"/>
                </a:tc>
                <a:tc>
                  <a:txBody>
                    <a:bodyPr/>
                    <a:lstStyle/>
                    <a:p>
                      <a:pPr lvl="0" algn="ctr" defTabSz="457200">
                        <a:defRPr sz="1800">
                          <a:solidFill>
                            <a:srgbClr val="000000"/>
                          </a:solidFill>
                        </a:defRPr>
                      </a:pPr>
                      <a:r>
                        <a:rPr sz="2800">
                          <a:solidFill>
                            <a:srgbClr val="444444"/>
                          </a:solidFill>
                        </a:rPr>
                        <a:t>10.0</a:t>
                      </a:r>
                    </a:p>
                  </a:txBody>
                  <a:tcPr marL="50800" marR="50800" marT="50800" marB="50800" anchor="ctr" horzOverflow="overflow"/>
                </a:tc>
                <a:tc>
                  <a:txBody>
                    <a:bodyPr/>
                    <a:lstStyle/>
                    <a:p>
                      <a:pPr lvl="0" algn="ctr" defTabSz="457200">
                        <a:defRPr sz="1800">
                          <a:solidFill>
                            <a:srgbClr val="000000"/>
                          </a:solidFill>
                        </a:defRPr>
                      </a:pPr>
                      <a:r>
                        <a:rPr sz="2800">
                          <a:solidFill>
                            <a:srgbClr val="444444"/>
                          </a:solidFill>
                        </a:rPr>
                        <a:t>24.1%</a:t>
                      </a:r>
                    </a:p>
                  </a:txBody>
                  <a:tcPr marL="50800" marR="50800" marT="50800" marB="50800" anchor="ctr" horzOverflow="overflow">
                    <a:lnR w="12700">
                      <a:solidFill>
                        <a:srgbClr val="000000"/>
                      </a:solidFill>
                      <a:miter lim="400000"/>
                    </a:lnR>
                  </a:tcPr>
                </a:tc>
              </a:tr>
              <a:tr h="1592580">
                <a:tc>
                  <a:txBody>
                    <a:bodyPr/>
                    <a:lstStyle/>
                    <a:p>
                      <a:pPr lvl="0" algn="ctr" defTabSz="457200">
                        <a:defRPr sz="1800">
                          <a:solidFill>
                            <a:srgbClr val="000000"/>
                          </a:solidFill>
                        </a:defRPr>
                      </a:pPr>
                      <a:r>
                        <a:rPr sz="2800">
                          <a:solidFill>
                            <a:srgbClr val="444444"/>
                          </a:solidFill>
                        </a:rPr>
                        <a:t>Asian</a:t>
                      </a:r>
                    </a:p>
                  </a:txBody>
                  <a:tcPr marL="50800" marR="50800" marT="50800" marB="50800" anchor="ctr" horzOverflow="overflow"/>
                </a:tc>
                <a:tc>
                  <a:txBody>
                    <a:bodyPr/>
                    <a:lstStyle/>
                    <a:p>
                      <a:pPr lvl="0" algn="ctr" defTabSz="457200">
                        <a:defRPr sz="1800">
                          <a:solidFill>
                            <a:srgbClr val="000000"/>
                          </a:solidFill>
                        </a:defRPr>
                      </a:pPr>
                      <a:r>
                        <a:rPr sz="2800">
                          <a:solidFill>
                            <a:srgbClr val="444444"/>
                          </a:solidFill>
                        </a:rPr>
                        <a:t>18.2</a:t>
                      </a:r>
                    </a:p>
                  </a:txBody>
                  <a:tcPr marL="50800" marR="50800" marT="50800" marB="50800" anchor="ctr" horzOverflow="overflow"/>
                </a:tc>
                <a:tc>
                  <a:txBody>
                    <a:bodyPr/>
                    <a:lstStyle/>
                    <a:p>
                      <a:pPr lvl="0" algn="ctr" defTabSz="457200">
                        <a:defRPr sz="1800">
                          <a:solidFill>
                            <a:srgbClr val="000000"/>
                          </a:solidFill>
                        </a:defRPr>
                      </a:pPr>
                      <a:r>
                        <a:rPr sz="2800">
                          <a:solidFill>
                            <a:srgbClr val="444444"/>
                          </a:solidFill>
                        </a:rPr>
                        <a:t>2.1</a:t>
                      </a:r>
                    </a:p>
                  </a:txBody>
                  <a:tcPr marL="50800" marR="50800" marT="50800" marB="50800" anchor="ctr" horzOverflow="overflow"/>
                </a:tc>
                <a:tc>
                  <a:txBody>
                    <a:bodyPr/>
                    <a:lstStyle/>
                    <a:p>
                      <a:pPr lvl="0" algn="ctr" defTabSz="457200">
                        <a:defRPr sz="1800">
                          <a:solidFill>
                            <a:srgbClr val="000000"/>
                          </a:solidFill>
                        </a:defRPr>
                      </a:pPr>
                      <a:r>
                        <a:rPr sz="2800">
                          <a:solidFill>
                            <a:srgbClr val="444444"/>
                          </a:solidFill>
                        </a:rPr>
                        <a:t>11.4%</a:t>
                      </a:r>
                    </a:p>
                  </a:txBody>
                  <a:tcPr marL="50800" marR="50800" marT="50800" marB="50800" anchor="ctr" horzOverflow="overflow">
                    <a:lnR w="12700">
                      <a:solidFill>
                        <a:srgbClr val="000000"/>
                      </a:solidFill>
                      <a:miter lim="400000"/>
                    </a:lnR>
                  </a:tcPr>
                </a:tc>
              </a:tr>
              <a:tr h="1592580">
                <a:tc>
                  <a:txBody>
                    <a:bodyPr/>
                    <a:lstStyle/>
                    <a:p>
                      <a:pPr lvl="0" algn="ctr" defTabSz="457200">
                        <a:defRPr sz="1800">
                          <a:solidFill>
                            <a:srgbClr val="000000"/>
                          </a:solidFill>
                        </a:defRPr>
                      </a:pPr>
                      <a:r>
                        <a:rPr sz="2800">
                          <a:solidFill>
                            <a:srgbClr val="444444"/>
                          </a:solidFill>
                        </a:rPr>
                        <a:t>Hispanic</a:t>
                      </a:r>
                    </a:p>
                  </a:txBody>
                  <a:tcPr marL="50800" marR="50800" marT="50800" marB="50800" anchor="ctr" horzOverflow="overflow">
                    <a:lnB w="12700">
                      <a:solidFill>
                        <a:srgbClr val="000000"/>
                      </a:solidFill>
                      <a:miter lim="400000"/>
                    </a:lnB>
                  </a:tcPr>
                </a:tc>
                <a:tc>
                  <a:txBody>
                    <a:bodyPr/>
                    <a:lstStyle/>
                    <a:p>
                      <a:pPr lvl="0" algn="ctr" defTabSz="457200">
                        <a:defRPr sz="1800">
                          <a:solidFill>
                            <a:srgbClr val="000000"/>
                          </a:solidFill>
                        </a:defRPr>
                      </a:pPr>
                      <a:r>
                        <a:rPr sz="2800">
                          <a:solidFill>
                            <a:srgbClr val="444444"/>
                          </a:solidFill>
                        </a:rPr>
                        <a:t>56.8</a:t>
                      </a:r>
                    </a:p>
                  </a:txBody>
                  <a:tcPr marL="50800" marR="50800" marT="50800" marB="50800" anchor="ctr" horzOverflow="overflow">
                    <a:lnB w="12700">
                      <a:solidFill>
                        <a:srgbClr val="000000"/>
                      </a:solidFill>
                      <a:miter lim="400000"/>
                    </a:lnB>
                  </a:tcPr>
                </a:tc>
                <a:tc>
                  <a:txBody>
                    <a:bodyPr/>
                    <a:lstStyle/>
                    <a:p>
                      <a:pPr lvl="0" algn="ctr" defTabSz="457200">
                        <a:defRPr sz="1800">
                          <a:solidFill>
                            <a:srgbClr val="000000"/>
                          </a:solidFill>
                        </a:defRPr>
                      </a:pPr>
                      <a:r>
                        <a:rPr sz="2800">
                          <a:solidFill>
                            <a:srgbClr val="444444"/>
                          </a:solidFill>
                        </a:rPr>
                        <a:t>12.1</a:t>
                      </a:r>
                    </a:p>
                  </a:txBody>
                  <a:tcPr marL="50800" marR="50800" marT="50800" marB="50800" anchor="ctr" horzOverflow="overflow">
                    <a:lnB w="12700">
                      <a:solidFill>
                        <a:srgbClr val="000000"/>
                      </a:solidFill>
                      <a:miter lim="400000"/>
                    </a:lnB>
                  </a:tcPr>
                </a:tc>
                <a:tc>
                  <a:txBody>
                    <a:bodyPr/>
                    <a:lstStyle/>
                    <a:p>
                      <a:pPr lvl="0" algn="ctr" defTabSz="457200">
                        <a:defRPr sz="1800">
                          <a:solidFill>
                            <a:srgbClr val="000000"/>
                          </a:solidFill>
                        </a:defRPr>
                      </a:pPr>
                      <a:r>
                        <a:rPr sz="2800" dirty="0">
                          <a:solidFill>
                            <a:srgbClr val="444444"/>
                          </a:solidFill>
                        </a:rPr>
                        <a:t>21.4%</a:t>
                      </a:r>
                    </a:p>
                  </a:txBody>
                  <a:tcPr marL="50800" marR="50800" marT="50800" marB="50800" anchor="ctr" horzOverflow="overflow">
                    <a:lnR w="12700">
                      <a:solidFill>
                        <a:srgbClr val="000000"/>
                      </a:solidFill>
                      <a:miter lim="400000"/>
                    </a:lnR>
                    <a:lnB w="12700">
                      <a:solidFill>
                        <a:srgbClr val="000000"/>
                      </a:solidFill>
                      <a:miter lim="400000"/>
                    </a:lnB>
                  </a:tcPr>
                </a:tc>
              </a:tr>
            </a:tbl>
          </a:graphicData>
        </a:graphic>
      </p:graphicFrame>
      <p:sp>
        <p:nvSpPr>
          <p:cNvPr id="51" name="Shape 51"/>
          <p:cNvSpPr/>
          <p:nvPr/>
        </p:nvSpPr>
        <p:spPr>
          <a:xfrm>
            <a:off x="4276902" y="673380"/>
            <a:ext cx="3612796" cy="647140"/>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none" lIns="50800" tIns="50800" rIns="50800" bIns="50800" anchor="ctr">
            <a:spAutoFit/>
          </a:bodyPr>
          <a:lstStyle>
            <a:lvl1pPr>
              <a:defRPr u="sng"/>
            </a:lvl1pPr>
          </a:lstStyle>
          <a:p>
            <a:pPr lvl="0">
              <a:defRPr sz="1800" u="none"/>
            </a:pPr>
            <a:r>
              <a:rPr sz="3600" u="sng"/>
              <a:t>Poverty and Race</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 name="Shape 53"/>
          <p:cNvSpPr>
            <a:spLocks noGrp="1"/>
          </p:cNvSpPr>
          <p:nvPr>
            <p:ph type="title"/>
          </p:nvPr>
        </p:nvSpPr>
        <p:spPr>
          <a:prstGeom prst="rect">
            <a:avLst/>
          </a:prstGeom>
        </p:spPr>
        <p:txBody>
          <a:bodyPr/>
          <a:lstStyle/>
          <a:p>
            <a:pPr lvl="0">
              <a:defRPr sz="1800"/>
            </a:pPr>
            <a:r>
              <a:rPr sz="4200"/>
              <a:t>San Diego County Bail Schedule </a:t>
            </a:r>
          </a:p>
        </p:txBody>
      </p:sp>
      <p:pic>
        <p:nvPicPr>
          <p:cNvPr id="54" name="Screen Shot 2017-02-18 at 1.31.36 PM.png"/>
          <p:cNvPicPr/>
          <p:nvPr/>
        </p:nvPicPr>
        <p:blipFill>
          <a:blip r:embed="rId2">
            <a:extLst/>
          </a:blip>
          <a:stretch>
            <a:fillRect/>
          </a:stretch>
        </p:blipFill>
        <p:spPr>
          <a:xfrm>
            <a:off x="6356005" y="1840407"/>
            <a:ext cx="6648795" cy="7913193"/>
          </a:xfrm>
          <a:prstGeom prst="rect">
            <a:avLst/>
          </a:prstGeom>
          <a:ln w="12700">
            <a:miter lim="400000"/>
          </a:ln>
        </p:spPr>
      </p:pic>
      <p:pic>
        <p:nvPicPr>
          <p:cNvPr id="55" name="Screen Shot 2017-02-18 at 1.29.39 PM.png"/>
          <p:cNvPicPr/>
          <p:nvPr/>
        </p:nvPicPr>
        <p:blipFill>
          <a:blip r:embed="rId3">
            <a:extLst/>
          </a:blip>
          <a:stretch>
            <a:fillRect/>
          </a:stretch>
        </p:blipFill>
        <p:spPr>
          <a:xfrm>
            <a:off x="1" y="2133600"/>
            <a:ext cx="6356004" cy="7502873"/>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7" name="Screen Shot 2017-02-18 at 1.12.17 PM.png"/>
          <p:cNvPicPr/>
          <p:nvPr/>
        </p:nvPicPr>
        <p:blipFill>
          <a:blip r:embed="rId2">
            <a:extLst/>
          </a:blip>
          <a:stretch>
            <a:fillRect/>
          </a:stretch>
        </p:blipFill>
        <p:spPr>
          <a:xfrm>
            <a:off x="1504950" y="827087"/>
            <a:ext cx="8648700" cy="2298701"/>
          </a:xfrm>
          <a:prstGeom prst="rect">
            <a:avLst/>
          </a:prstGeom>
          <a:ln w="63500">
            <a:solidFill/>
            <a:miter lim="400000"/>
          </a:ln>
        </p:spPr>
      </p:pic>
      <p:sp>
        <p:nvSpPr>
          <p:cNvPr id="58" name="Shape 58"/>
          <p:cNvSpPr/>
          <p:nvPr/>
        </p:nvSpPr>
        <p:spPr>
          <a:xfrm>
            <a:off x="2824168" y="4621423"/>
            <a:ext cx="6213464" cy="510754"/>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none" lIns="50800" tIns="50800" rIns="50800" bIns="50800" anchor="ctr">
            <a:spAutoFit/>
          </a:bodyPr>
          <a:lstStyle>
            <a:lvl1pPr>
              <a:defRPr sz="2700" u="sng"/>
            </a:lvl1pPr>
          </a:lstStyle>
          <a:p>
            <a:pPr lvl="0">
              <a:defRPr sz="1800" u="none"/>
            </a:pPr>
            <a:r>
              <a:rPr sz="2700" u="sng"/>
              <a:t>Percentage of People in Jail Awaiting Trial</a:t>
            </a:r>
          </a:p>
        </p:txBody>
      </p:sp>
      <p:sp>
        <p:nvSpPr>
          <p:cNvPr id="59" name="Shape 59"/>
          <p:cNvSpPr/>
          <p:nvPr/>
        </p:nvSpPr>
        <p:spPr>
          <a:xfrm>
            <a:off x="3238126" y="5471239"/>
            <a:ext cx="5182348" cy="1770222"/>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lIns="50800" tIns="50800" rIns="50800" bIns="50800" anchor="ctr">
            <a:spAutoFit/>
          </a:bodyPr>
          <a:lstStyle/>
          <a:p>
            <a:pPr lvl="0">
              <a:defRPr sz="1800"/>
            </a:pPr>
            <a:r>
              <a:rPr sz="3600"/>
              <a:t>1986        </a:t>
            </a:r>
            <a:r>
              <a:rPr sz="3600" b="1">
                <a:latin typeface="Helvetica Neue"/>
                <a:ea typeface="Helvetica Neue"/>
                <a:cs typeface="Helvetica Neue"/>
                <a:sym typeface="Helvetica Neue"/>
              </a:rPr>
              <a:t>40%</a:t>
            </a:r>
            <a:endParaRPr sz="3600"/>
          </a:p>
          <a:p>
            <a:pPr lvl="0">
              <a:defRPr sz="1800"/>
            </a:pPr>
            <a:r>
              <a:rPr sz="3600"/>
              <a:t>1996        </a:t>
            </a:r>
            <a:r>
              <a:rPr sz="3600" b="1">
                <a:latin typeface="Helvetica Neue"/>
                <a:ea typeface="Helvetica Neue"/>
                <a:cs typeface="Helvetica Neue"/>
                <a:sym typeface="Helvetica Neue"/>
              </a:rPr>
              <a:t>50%</a:t>
            </a:r>
            <a:r>
              <a:rPr sz="3600"/>
              <a:t> </a:t>
            </a:r>
          </a:p>
          <a:p>
            <a:pPr lvl="0">
              <a:defRPr sz="1800"/>
            </a:pPr>
            <a:r>
              <a:rPr sz="3600"/>
              <a:t>2016        </a:t>
            </a:r>
            <a:r>
              <a:rPr sz="3600" b="1">
                <a:latin typeface="Helvetica Neue"/>
                <a:ea typeface="Helvetica Neue"/>
                <a:cs typeface="Helvetica Neue"/>
                <a:sym typeface="Helvetica Neue"/>
              </a:rPr>
              <a:t>63%</a:t>
            </a:r>
          </a:p>
        </p:txBody>
      </p:sp>
      <p:sp>
        <p:nvSpPr>
          <p:cNvPr id="60" name="Shape 60"/>
          <p:cNvSpPr/>
          <p:nvPr/>
        </p:nvSpPr>
        <p:spPr>
          <a:xfrm>
            <a:off x="5893041" y="3115233"/>
            <a:ext cx="3720618" cy="411634"/>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none" lIns="50800" tIns="50800" rIns="50800" bIns="50800" anchor="ctr">
            <a:spAutoFit/>
          </a:bodyPr>
          <a:lstStyle>
            <a:lvl1pPr>
              <a:defRPr sz="2100" i="1"/>
            </a:lvl1pPr>
          </a:lstStyle>
          <a:p>
            <a:pPr lvl="0">
              <a:defRPr sz="1800" i="0"/>
            </a:pPr>
            <a:r>
              <a:rPr sz="2100" i="1"/>
              <a:t>Source: Pretrial Justice Institute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 name="Shape 62"/>
          <p:cNvSpPr>
            <a:spLocks noGrp="1"/>
          </p:cNvSpPr>
          <p:nvPr>
            <p:ph type="title"/>
          </p:nvPr>
        </p:nvSpPr>
        <p:spPr>
          <a:prstGeom prst="rect">
            <a:avLst/>
          </a:prstGeom>
        </p:spPr>
        <p:txBody>
          <a:bodyPr/>
          <a:lstStyle>
            <a:lvl1pPr>
              <a:defRPr b="1">
                <a:solidFill>
                  <a:srgbClr val="C91E17"/>
                </a:solidFill>
                <a:latin typeface="Helvetica Neue"/>
                <a:ea typeface="Helvetica Neue"/>
                <a:cs typeface="Helvetica Neue"/>
                <a:sym typeface="Helvetica Neue"/>
              </a:defRPr>
            </a:lvl1pPr>
          </a:lstStyle>
          <a:p>
            <a:pPr lvl="0">
              <a:defRPr sz="1800" b="0">
                <a:solidFill>
                  <a:srgbClr val="000000"/>
                </a:solidFill>
              </a:defRPr>
            </a:pPr>
            <a:r>
              <a:rPr sz="4200" b="1">
                <a:solidFill>
                  <a:srgbClr val="C91E17"/>
                </a:solidFill>
              </a:rPr>
              <a:t>People detained pretrial are - -</a:t>
            </a:r>
          </a:p>
        </p:txBody>
      </p:sp>
      <p:sp>
        <p:nvSpPr>
          <p:cNvPr id="63" name="Shape 63"/>
          <p:cNvSpPr>
            <a:spLocks noGrp="1"/>
          </p:cNvSpPr>
          <p:nvPr>
            <p:ph type="body" idx="1"/>
          </p:nvPr>
        </p:nvSpPr>
        <p:spPr>
          <a:xfrm>
            <a:off x="152400" y="2063750"/>
            <a:ext cx="11861800" cy="6667500"/>
          </a:xfrm>
          <a:prstGeom prst="rect">
            <a:avLst/>
          </a:prstGeom>
        </p:spPr>
        <p:txBody>
          <a:bodyPr/>
          <a:lstStyle/>
          <a:p>
            <a:pPr lvl="0">
              <a:defRPr sz="1800">
                <a:solidFill>
                  <a:srgbClr val="000000"/>
                </a:solidFill>
              </a:defRPr>
            </a:pPr>
            <a:r>
              <a:rPr sz="3600" b="1">
                <a:latin typeface="Helvetica Neue"/>
                <a:ea typeface="Helvetica Neue"/>
                <a:cs typeface="Helvetica Neue"/>
                <a:sym typeface="Helvetica Neue"/>
              </a:rPr>
              <a:t>Four times more likely to be sentenced to jail </a:t>
            </a:r>
          </a:p>
          <a:p>
            <a:pPr lvl="1">
              <a:defRPr sz="1800">
                <a:solidFill>
                  <a:srgbClr val="000000"/>
                </a:solidFill>
              </a:defRPr>
            </a:pPr>
            <a:r>
              <a:rPr sz="3600" b="1">
                <a:latin typeface="Helvetica Neue"/>
                <a:ea typeface="Helvetica Neue"/>
                <a:cs typeface="Helvetica Neue"/>
                <a:sym typeface="Helvetica Neue"/>
              </a:rPr>
              <a:t>Sentences are three times longer</a:t>
            </a:r>
          </a:p>
          <a:p>
            <a:pPr lvl="0">
              <a:defRPr sz="1800">
                <a:solidFill>
                  <a:srgbClr val="000000"/>
                </a:solidFill>
              </a:defRPr>
            </a:pPr>
            <a:r>
              <a:rPr sz="3600" b="1">
                <a:latin typeface="Helvetica Neue"/>
                <a:ea typeface="Helvetica Neue"/>
                <a:cs typeface="Helvetica Neue"/>
                <a:sym typeface="Helvetica Neue"/>
              </a:rPr>
              <a:t>Three times more likely to be sentenced to prison</a:t>
            </a:r>
          </a:p>
          <a:p>
            <a:pPr lvl="1">
              <a:defRPr sz="1800">
                <a:solidFill>
                  <a:srgbClr val="000000"/>
                </a:solidFill>
              </a:defRPr>
            </a:pPr>
            <a:r>
              <a:rPr sz="3600" b="1">
                <a:latin typeface="Helvetica Neue"/>
                <a:ea typeface="Helvetica Neue"/>
                <a:cs typeface="Helvetica Neue"/>
                <a:sym typeface="Helvetica Neue"/>
              </a:rPr>
              <a:t>Sentences are twice as long</a:t>
            </a:r>
          </a:p>
        </p:txBody>
      </p:sp>
      <p:pic>
        <p:nvPicPr>
          <p:cNvPr id="64" name="jail-cell.jpg"/>
          <p:cNvPicPr/>
          <p:nvPr/>
        </p:nvPicPr>
        <p:blipFill>
          <a:blip r:embed="rId2">
            <a:alphaModFix amt="26040"/>
            <a:extLst/>
          </a:blip>
          <a:stretch>
            <a:fillRect/>
          </a:stretch>
        </p:blipFill>
        <p:spPr>
          <a:xfrm>
            <a:off x="-151122" y="-735819"/>
            <a:ext cx="16169295" cy="10768751"/>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6" name="Picture 65"/>
          <p:cNvPicPr/>
          <p:nvPr/>
        </p:nvPicPr>
        <p:blipFill>
          <a:blip r:embed="rId2">
            <a:extLst/>
          </a:blip>
          <a:stretch>
            <a:fillRect/>
          </a:stretch>
        </p:blipFill>
        <p:spPr>
          <a:xfrm>
            <a:off x="1016000" y="-533400"/>
            <a:ext cx="10668000" cy="11356182"/>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8" name="Screen Shot 2017-02-18 at 2.18.03 PM.png"/>
          <p:cNvPicPr/>
          <p:nvPr/>
        </p:nvPicPr>
        <p:blipFill>
          <a:blip r:embed="rId2">
            <a:extLst/>
          </a:blip>
          <a:srcRect r="14055"/>
          <a:stretch>
            <a:fillRect/>
          </a:stretch>
        </p:blipFill>
        <p:spPr>
          <a:xfrm>
            <a:off x="6350000" y="0"/>
            <a:ext cx="6367716" cy="9009559"/>
          </a:xfrm>
          <a:prstGeom prst="rect">
            <a:avLst/>
          </a:prstGeom>
          <a:ln w="12700">
            <a:miter lim="400000"/>
          </a:ln>
        </p:spPr>
      </p:pic>
      <p:pic>
        <p:nvPicPr>
          <p:cNvPr id="69" name="143384_FergusonReact_1570_mh.jpg"/>
          <p:cNvPicPr/>
          <p:nvPr/>
        </p:nvPicPr>
        <p:blipFill>
          <a:blip r:embed="rId3">
            <a:extLst/>
          </a:blip>
          <a:stretch>
            <a:fillRect/>
          </a:stretch>
        </p:blipFill>
        <p:spPr>
          <a:xfrm>
            <a:off x="0" y="4953000"/>
            <a:ext cx="7188199" cy="5701441"/>
          </a:xfrm>
          <a:prstGeom prst="rect">
            <a:avLst/>
          </a:prstGeom>
          <a:ln w="12700">
            <a:miter lim="400000"/>
          </a:ln>
        </p:spPr>
      </p:pic>
      <p:pic>
        <p:nvPicPr>
          <p:cNvPr id="70" name="th-12.jpg"/>
          <p:cNvPicPr/>
          <p:nvPr/>
        </p:nvPicPr>
        <p:blipFill>
          <a:blip r:embed="rId4">
            <a:extLst/>
          </a:blip>
          <a:stretch>
            <a:fillRect/>
          </a:stretch>
        </p:blipFill>
        <p:spPr>
          <a:xfrm>
            <a:off x="451406" y="990600"/>
            <a:ext cx="5165211" cy="3657600"/>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 name="Shape 72"/>
          <p:cNvSpPr>
            <a:spLocks noGrp="1"/>
          </p:cNvSpPr>
          <p:nvPr>
            <p:ph type="title"/>
          </p:nvPr>
        </p:nvSpPr>
        <p:spPr>
          <a:prstGeom prst="rect">
            <a:avLst/>
          </a:prstGeom>
        </p:spPr>
        <p:txBody>
          <a:bodyPr/>
          <a:lstStyle/>
          <a:p>
            <a:pPr lvl="0">
              <a:defRPr sz="1800"/>
            </a:pPr>
            <a:r>
              <a:rPr sz="4200" i="1"/>
              <a:t>Bearden v. Georgia</a:t>
            </a:r>
            <a:r>
              <a:rPr sz="4200"/>
              <a:t>, 461 U.S. 660, 672-73 (1983)</a:t>
            </a:r>
          </a:p>
        </p:txBody>
      </p:sp>
      <p:sp>
        <p:nvSpPr>
          <p:cNvPr id="73" name="Shape 73"/>
          <p:cNvSpPr>
            <a:spLocks noGrp="1"/>
          </p:cNvSpPr>
          <p:nvPr>
            <p:ph type="body" idx="1"/>
          </p:nvPr>
        </p:nvSpPr>
        <p:spPr>
          <a:xfrm>
            <a:off x="571500" y="2209928"/>
            <a:ext cx="11861800" cy="6667501"/>
          </a:xfrm>
          <a:prstGeom prst="rect">
            <a:avLst/>
          </a:prstGeom>
        </p:spPr>
        <p:txBody>
          <a:bodyPr/>
          <a:lstStyle>
            <a:lvl1pPr marL="0" indent="0">
              <a:buSzTx/>
              <a:buFontTx/>
              <a:buNone/>
            </a:lvl1pPr>
          </a:lstStyle>
          <a:p>
            <a:pPr lvl="0">
              <a:defRPr sz="1800">
                <a:solidFill>
                  <a:srgbClr val="000000"/>
                </a:solidFill>
              </a:defRPr>
            </a:pPr>
            <a:r>
              <a:rPr sz="3600">
                <a:solidFill>
                  <a:srgbClr val="747474"/>
                </a:solidFill>
              </a:rPr>
              <a:t>“If the probationer could not pay despite sufficient bona fide efforts to acquire the resources to do so, the court must consider alternative measures of punishment other than imprisonment. . . .To do otherwise would deprive the probationer of his conditional freedom simply because, through no fault of his own, he cannot pay the fine. Such a deprivation would be contrary to the fundamental fairness required by the Fourteenth Amendment.”</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5" name="Screen Shot 2017-02-18 at 2.36.42 PM.png"/>
          <p:cNvPicPr/>
          <p:nvPr/>
        </p:nvPicPr>
        <p:blipFill>
          <a:blip r:embed="rId2">
            <a:extLst/>
          </a:blip>
          <a:stretch>
            <a:fillRect/>
          </a:stretch>
        </p:blipFill>
        <p:spPr>
          <a:xfrm>
            <a:off x="728660" y="0"/>
            <a:ext cx="5676146" cy="6361436"/>
          </a:xfrm>
          <a:prstGeom prst="rect">
            <a:avLst/>
          </a:prstGeom>
          <a:ln w="12700">
            <a:miter lim="400000"/>
          </a:ln>
        </p:spPr>
      </p:pic>
      <p:pic>
        <p:nvPicPr>
          <p:cNvPr id="76" name="Screen Shot 2017-02-18 at 2.39.50 PM.png"/>
          <p:cNvPicPr/>
          <p:nvPr/>
        </p:nvPicPr>
        <p:blipFill>
          <a:blip r:embed="rId3">
            <a:extLst/>
          </a:blip>
          <a:stretch>
            <a:fillRect/>
          </a:stretch>
        </p:blipFill>
        <p:spPr>
          <a:xfrm>
            <a:off x="6404806" y="2766995"/>
            <a:ext cx="6035949" cy="6986606"/>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8" name="th-3.jpg"/>
          <p:cNvPicPr/>
          <p:nvPr/>
        </p:nvPicPr>
        <p:blipFill>
          <a:blip r:embed="rId2">
            <a:extLst/>
          </a:blip>
          <a:stretch>
            <a:fillRect/>
          </a:stretch>
        </p:blipFill>
        <p:spPr>
          <a:xfrm>
            <a:off x="6609203" y="3121401"/>
            <a:ext cx="6395597" cy="2987199"/>
          </a:xfrm>
          <a:prstGeom prst="rect">
            <a:avLst/>
          </a:prstGeom>
          <a:ln w="12700">
            <a:miter lim="400000"/>
          </a:ln>
        </p:spPr>
      </p:pic>
      <p:pic>
        <p:nvPicPr>
          <p:cNvPr id="80" name="th-2.jpg"/>
          <p:cNvPicPr/>
          <p:nvPr/>
        </p:nvPicPr>
        <p:blipFill>
          <a:blip r:embed="rId3">
            <a:extLst/>
          </a:blip>
          <a:stretch>
            <a:fillRect/>
          </a:stretch>
        </p:blipFill>
        <p:spPr>
          <a:xfrm>
            <a:off x="29334" y="2997399"/>
            <a:ext cx="6579870" cy="4274051"/>
          </a:xfrm>
          <a:prstGeom prst="rect">
            <a:avLst/>
          </a:prstGeom>
          <a:ln w="12700">
            <a:miter lim="400000"/>
          </a:ln>
        </p:spPr>
      </p:pic>
      <p:pic>
        <p:nvPicPr>
          <p:cNvPr id="82" name="th-5.jpg"/>
          <p:cNvPicPr/>
          <p:nvPr/>
        </p:nvPicPr>
        <p:blipFill>
          <a:blip r:embed="rId4">
            <a:extLst/>
          </a:blip>
          <a:stretch>
            <a:fillRect/>
          </a:stretch>
        </p:blipFill>
        <p:spPr>
          <a:xfrm>
            <a:off x="29333" y="10199"/>
            <a:ext cx="8375325" cy="2987200"/>
          </a:xfrm>
          <a:prstGeom prst="rect">
            <a:avLst/>
          </a:prstGeom>
          <a:ln w="12700">
            <a:miter lim="400000"/>
          </a:ln>
        </p:spPr>
      </p:pic>
      <p:pic>
        <p:nvPicPr>
          <p:cNvPr id="83" name="th-6.jpg"/>
          <p:cNvPicPr/>
          <p:nvPr/>
        </p:nvPicPr>
        <p:blipFill>
          <a:blip r:embed="rId5">
            <a:extLst/>
          </a:blip>
          <a:stretch>
            <a:fillRect/>
          </a:stretch>
        </p:blipFill>
        <p:spPr>
          <a:xfrm>
            <a:off x="8404659" y="43521"/>
            <a:ext cx="4600142" cy="3077880"/>
          </a:xfrm>
          <a:prstGeom prst="rect">
            <a:avLst/>
          </a:prstGeom>
          <a:ln w="12700">
            <a:miter lim="400000"/>
          </a:ln>
        </p:spPr>
      </p:pic>
      <p:pic>
        <p:nvPicPr>
          <p:cNvPr id="84" name="th-7.jpg"/>
          <p:cNvPicPr/>
          <p:nvPr/>
        </p:nvPicPr>
        <p:blipFill>
          <a:blip r:embed="rId6">
            <a:extLst/>
          </a:blip>
          <a:stretch>
            <a:fillRect/>
          </a:stretch>
        </p:blipFill>
        <p:spPr>
          <a:xfrm>
            <a:off x="29333" y="6108600"/>
            <a:ext cx="6854067" cy="3645000"/>
          </a:xfrm>
          <a:prstGeom prst="rect">
            <a:avLst/>
          </a:prstGeom>
          <a:ln w="12700">
            <a:miter lim="400000"/>
          </a:ln>
        </p:spPr>
      </p:pic>
      <p:pic>
        <p:nvPicPr>
          <p:cNvPr id="85" name="th-8.jpg"/>
          <p:cNvPicPr/>
          <p:nvPr/>
        </p:nvPicPr>
        <p:blipFill>
          <a:blip r:embed="rId7">
            <a:extLst/>
          </a:blip>
          <a:stretch>
            <a:fillRect/>
          </a:stretch>
        </p:blipFill>
        <p:spPr>
          <a:xfrm>
            <a:off x="6883401" y="6108600"/>
            <a:ext cx="6121400" cy="3739198"/>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7" name="Screen Shot 2017-02-18 at 2.46.23 PM.png"/>
          <p:cNvPicPr/>
          <p:nvPr/>
        </p:nvPicPr>
        <p:blipFill>
          <a:blip r:embed="rId2">
            <a:extLst/>
          </a:blip>
          <a:stretch>
            <a:fillRect/>
          </a:stretch>
        </p:blipFill>
        <p:spPr>
          <a:xfrm>
            <a:off x="52604" y="445123"/>
            <a:ext cx="3214404" cy="942622"/>
          </a:xfrm>
          <a:prstGeom prst="rect">
            <a:avLst/>
          </a:prstGeom>
          <a:ln w="12700">
            <a:miter lim="400000"/>
          </a:ln>
        </p:spPr>
      </p:pic>
      <p:pic>
        <p:nvPicPr>
          <p:cNvPr id="88" name="Screen Shot 2017-02-18 at 2.47.30 PM.png"/>
          <p:cNvPicPr/>
          <p:nvPr/>
        </p:nvPicPr>
        <p:blipFill>
          <a:blip r:embed="rId3">
            <a:extLst/>
          </a:blip>
          <a:stretch>
            <a:fillRect/>
          </a:stretch>
        </p:blipFill>
        <p:spPr>
          <a:xfrm>
            <a:off x="3474095" y="0"/>
            <a:ext cx="7911009" cy="9753600"/>
          </a:xfrm>
          <a:prstGeom prst="rect">
            <a:avLst/>
          </a:prstGeom>
          <a:ln w="12700">
            <a:miter lim="400000"/>
          </a:ln>
        </p:spPr>
      </p:pic>
      <p:sp>
        <p:nvSpPr>
          <p:cNvPr id="89" name="Shape 89"/>
          <p:cNvSpPr/>
          <p:nvPr/>
        </p:nvSpPr>
        <p:spPr>
          <a:xfrm>
            <a:off x="-137372" y="4164775"/>
            <a:ext cx="3594355" cy="1004950"/>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none" lIns="50800" tIns="50800" rIns="50800" bIns="50800" anchor="ctr">
            <a:spAutoFit/>
          </a:bodyPr>
          <a:lstStyle/>
          <a:p>
            <a:pPr lvl="0">
              <a:defRPr sz="1800"/>
            </a:pPr>
            <a:r>
              <a:rPr sz="3000"/>
              <a:t>2015 Appropriation: </a:t>
            </a:r>
          </a:p>
          <a:p>
            <a:pPr lvl="0">
              <a:defRPr sz="1800"/>
            </a:pPr>
            <a:r>
              <a:rPr sz="3000"/>
              <a:t>$375 million</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 name="Shape 91"/>
          <p:cNvSpPr>
            <a:spLocks noGrp="1"/>
          </p:cNvSpPr>
          <p:nvPr>
            <p:ph type="title"/>
          </p:nvPr>
        </p:nvSpPr>
        <p:spPr>
          <a:prstGeom prst="rect">
            <a:avLst/>
          </a:prstGeom>
        </p:spPr>
        <p:txBody>
          <a:bodyPr/>
          <a:lstStyle>
            <a:lvl1pPr defTabSz="391414">
              <a:defRPr sz="2814"/>
            </a:lvl1pPr>
          </a:lstStyle>
          <a:p>
            <a:pPr lvl="0">
              <a:defRPr sz="1800"/>
            </a:pPr>
            <a:r>
              <a:rPr sz="2814"/>
              <a:t> “Eviction does not simply drop poor families into a dark valley, a trying yet relatively brief detour on life’s journey.  It fundamentally redirects their way, casting them not a different and more difficult path.”  </a:t>
            </a:r>
          </a:p>
        </p:txBody>
      </p:sp>
      <p:sp>
        <p:nvSpPr>
          <p:cNvPr id="92" name="Shape 92"/>
          <p:cNvSpPr>
            <a:spLocks noGrp="1"/>
          </p:cNvSpPr>
          <p:nvPr>
            <p:ph type="body" idx="1"/>
          </p:nvPr>
        </p:nvSpPr>
        <p:spPr>
          <a:prstGeom prst="rect">
            <a:avLst/>
          </a:prstGeom>
        </p:spPr>
        <p:txBody>
          <a:bodyPr/>
          <a:lstStyle>
            <a:lvl1pPr>
              <a:defRPr sz="4800" b="1">
                <a:solidFill>
                  <a:srgbClr val="163D40"/>
                </a:solidFill>
              </a:defRPr>
            </a:lvl1pPr>
          </a:lstStyle>
          <a:p>
            <a:pPr lvl="0">
              <a:defRPr sz="1800" b="0">
                <a:solidFill>
                  <a:srgbClr val="000000"/>
                </a:solidFill>
              </a:defRPr>
            </a:pPr>
            <a:r>
              <a:rPr sz="4800" b="1">
                <a:solidFill>
                  <a:srgbClr val="163D40"/>
                </a:solidFill>
              </a:rPr>
              <a:t>“Eviction is a cause, not just a condition of poverty.”</a:t>
            </a:r>
          </a:p>
        </p:txBody>
      </p:sp>
      <p:pic>
        <p:nvPicPr>
          <p:cNvPr id="93" name="Screen Shot 2017-02-18 at 8.29.32 PM.png"/>
          <p:cNvPicPr/>
          <p:nvPr/>
        </p:nvPicPr>
        <p:blipFill>
          <a:blip r:embed="rId2">
            <a:extLst/>
          </a:blip>
          <a:stretch>
            <a:fillRect/>
          </a:stretch>
        </p:blipFill>
        <p:spPr>
          <a:xfrm>
            <a:off x="5992684" y="831329"/>
            <a:ext cx="5347176" cy="7696225"/>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 name="Shape 95"/>
          <p:cNvSpPr>
            <a:spLocks noGrp="1"/>
          </p:cNvSpPr>
          <p:nvPr>
            <p:ph type="title"/>
          </p:nvPr>
        </p:nvSpPr>
        <p:spPr>
          <a:xfrm>
            <a:off x="711200" y="381000"/>
            <a:ext cx="11404600" cy="2819400"/>
          </a:xfrm>
          <a:prstGeom prst="rect">
            <a:avLst/>
          </a:prstGeom>
        </p:spPr>
        <p:txBody>
          <a:bodyPr>
            <a:normAutofit fontScale="90000"/>
          </a:bodyPr>
          <a:lstStyle/>
          <a:p>
            <a:pPr lvl="0">
              <a:defRPr sz="1800"/>
            </a:pPr>
            <a:r>
              <a:rPr sz="4444" dirty="0"/>
              <a:t>“Lawyers also appear to help courts follow their own rules.”</a:t>
            </a:r>
          </a:p>
          <a:p>
            <a:pPr lvl="0">
              <a:defRPr sz="1800"/>
            </a:pPr>
            <a:endParaRPr sz="4200" dirty="0"/>
          </a:p>
          <a:p>
            <a:pPr lvl="8">
              <a:defRPr sz="1800"/>
            </a:pPr>
            <a:r>
              <a:rPr sz="3000" dirty="0"/>
              <a:t>                                            - Professor Rebecca Sandefur, </a:t>
            </a:r>
          </a:p>
          <a:p>
            <a:pPr lvl="8">
              <a:defRPr sz="1800"/>
            </a:pPr>
            <a:r>
              <a:rPr sz="3000" dirty="0"/>
              <a:t>                                              University of Illinois</a:t>
            </a:r>
          </a:p>
        </p:txBody>
      </p:sp>
      <p:pic>
        <p:nvPicPr>
          <p:cNvPr id="96" name="judge-judy.jpg"/>
          <p:cNvPicPr/>
          <p:nvPr/>
        </p:nvPicPr>
        <p:blipFill>
          <a:blip r:embed="rId2">
            <a:extLst/>
          </a:blip>
          <a:stretch>
            <a:fillRect/>
          </a:stretch>
        </p:blipFill>
        <p:spPr>
          <a:xfrm>
            <a:off x="3225800" y="4495800"/>
            <a:ext cx="6216104" cy="4662077"/>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00" name="Group 100"/>
          <p:cNvGrpSpPr/>
          <p:nvPr/>
        </p:nvGrpSpPr>
        <p:grpSpPr>
          <a:xfrm>
            <a:off x="1" y="1"/>
            <a:ext cx="8467984" cy="7267350"/>
            <a:chOff x="-165100" y="-114300"/>
            <a:chExt cx="8316360" cy="7645737"/>
          </a:xfrm>
        </p:grpSpPr>
        <p:pic>
          <p:nvPicPr>
            <p:cNvPr id="99" name="Screen Shot 2017-02-18 at 8.57.07 PM.png"/>
            <p:cNvPicPr/>
            <p:nvPr/>
          </p:nvPicPr>
          <p:blipFill>
            <a:blip r:embed="rId3">
              <a:extLst/>
            </a:blip>
            <a:stretch>
              <a:fillRect/>
            </a:stretch>
          </p:blipFill>
          <p:spPr>
            <a:xfrm>
              <a:off x="0" y="0"/>
              <a:ext cx="7986161" cy="7213938"/>
            </a:xfrm>
            <a:prstGeom prst="rect">
              <a:avLst/>
            </a:prstGeom>
            <a:ln>
              <a:noFill/>
            </a:ln>
            <a:effectLst/>
          </p:spPr>
        </p:pic>
        <p:pic>
          <p:nvPicPr>
            <p:cNvPr id="98" name="Picture 97"/>
            <p:cNvPicPr/>
            <p:nvPr/>
          </p:nvPicPr>
          <p:blipFill>
            <a:blip r:embed="rId4">
              <a:extLst/>
            </a:blip>
            <a:stretch>
              <a:fillRect/>
            </a:stretch>
          </p:blipFill>
          <p:spPr>
            <a:xfrm>
              <a:off x="-165100" y="-114300"/>
              <a:ext cx="8316361" cy="7645738"/>
            </a:xfrm>
            <a:prstGeom prst="rect">
              <a:avLst/>
            </a:prstGeom>
            <a:effectLst/>
          </p:spPr>
        </p:pic>
      </p:grpSp>
      <p:grpSp>
        <p:nvGrpSpPr>
          <p:cNvPr id="103" name="Group 103"/>
          <p:cNvGrpSpPr/>
          <p:nvPr/>
        </p:nvGrpSpPr>
        <p:grpSpPr>
          <a:xfrm>
            <a:off x="4144704" y="6477000"/>
            <a:ext cx="5889260" cy="4312790"/>
            <a:chOff x="-165100" y="-114300"/>
            <a:chExt cx="6054358" cy="4204704"/>
          </a:xfrm>
        </p:grpSpPr>
        <p:pic>
          <p:nvPicPr>
            <p:cNvPr id="102" name="Screen Shot 2017-02-18 at 8.59.02 PM.png"/>
            <p:cNvPicPr/>
            <p:nvPr/>
          </p:nvPicPr>
          <p:blipFill>
            <a:blip r:embed="rId5">
              <a:extLst/>
            </a:blip>
            <a:stretch>
              <a:fillRect/>
            </a:stretch>
          </p:blipFill>
          <p:spPr>
            <a:xfrm>
              <a:off x="0" y="0"/>
              <a:ext cx="5724159" cy="3772905"/>
            </a:xfrm>
            <a:prstGeom prst="rect">
              <a:avLst/>
            </a:prstGeom>
            <a:ln>
              <a:noFill/>
            </a:ln>
            <a:effectLst/>
          </p:spPr>
        </p:pic>
        <p:pic>
          <p:nvPicPr>
            <p:cNvPr id="101" name="Picture 100"/>
            <p:cNvPicPr/>
            <p:nvPr/>
          </p:nvPicPr>
          <p:blipFill>
            <a:blip r:embed="rId6">
              <a:extLst/>
            </a:blip>
            <a:stretch>
              <a:fillRect/>
            </a:stretch>
          </p:blipFill>
          <p:spPr>
            <a:xfrm>
              <a:off x="-165100" y="-114300"/>
              <a:ext cx="6054359" cy="4204705"/>
            </a:xfrm>
            <a:prstGeom prst="rect">
              <a:avLst/>
            </a:prstGeom>
            <a:effectLst/>
          </p:spPr>
        </p:pic>
      </p:grpSp>
      <p:grpSp>
        <p:nvGrpSpPr>
          <p:cNvPr id="106" name="Group 106"/>
          <p:cNvGrpSpPr/>
          <p:nvPr/>
        </p:nvGrpSpPr>
        <p:grpSpPr>
          <a:xfrm>
            <a:off x="7691632" y="108644"/>
            <a:ext cx="5313168" cy="6733949"/>
            <a:chOff x="-165100" y="-114300"/>
            <a:chExt cx="5412758" cy="6009011"/>
          </a:xfrm>
        </p:grpSpPr>
        <p:pic>
          <p:nvPicPr>
            <p:cNvPr id="105" name="Screen Shot 2017-02-18 at 9.00.35 PM.png"/>
            <p:cNvPicPr/>
            <p:nvPr/>
          </p:nvPicPr>
          <p:blipFill>
            <a:blip r:embed="rId7">
              <a:extLst/>
            </a:blip>
            <a:stretch>
              <a:fillRect/>
            </a:stretch>
          </p:blipFill>
          <p:spPr>
            <a:xfrm>
              <a:off x="0" y="0"/>
              <a:ext cx="5082559" cy="5577212"/>
            </a:xfrm>
            <a:prstGeom prst="rect">
              <a:avLst/>
            </a:prstGeom>
            <a:ln>
              <a:noFill/>
            </a:ln>
            <a:effectLst/>
          </p:spPr>
        </p:pic>
        <p:pic>
          <p:nvPicPr>
            <p:cNvPr id="104" name="Picture 103"/>
            <p:cNvPicPr/>
            <p:nvPr/>
          </p:nvPicPr>
          <p:blipFill>
            <a:blip r:embed="rId8">
              <a:extLst/>
            </a:blip>
            <a:stretch>
              <a:fillRect/>
            </a:stretch>
          </p:blipFill>
          <p:spPr>
            <a:xfrm>
              <a:off x="-165100" y="-114300"/>
              <a:ext cx="5412759" cy="6009012"/>
            </a:xfrm>
            <a:prstGeom prst="rect">
              <a:avLst/>
            </a:prstGeom>
            <a:effectLst/>
          </p:spPr>
        </p:pic>
      </p:grpSp>
    </p:spTree>
  </p:cSld>
  <p:clrMapOvr>
    <a:masterClrMapping/>
  </p:clrMapOvr>
  <p:transition spd="med"/>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10" name="Group 110"/>
          <p:cNvGrpSpPr/>
          <p:nvPr/>
        </p:nvGrpSpPr>
        <p:grpSpPr>
          <a:xfrm>
            <a:off x="-181142" y="10717"/>
            <a:ext cx="5129387" cy="5823479"/>
            <a:chOff x="-165100" y="-114300"/>
            <a:chExt cx="5129386" cy="5823477"/>
          </a:xfrm>
        </p:grpSpPr>
        <p:pic>
          <p:nvPicPr>
            <p:cNvPr id="109" name="Screen Shot 2017-02-18 at 9.14.38 PM.png"/>
            <p:cNvPicPr/>
            <p:nvPr/>
          </p:nvPicPr>
          <p:blipFill>
            <a:blip r:embed="rId2">
              <a:extLst/>
            </a:blip>
            <a:stretch>
              <a:fillRect/>
            </a:stretch>
          </p:blipFill>
          <p:spPr>
            <a:xfrm>
              <a:off x="0" y="0"/>
              <a:ext cx="4799187" cy="5391678"/>
            </a:xfrm>
            <a:prstGeom prst="rect">
              <a:avLst/>
            </a:prstGeom>
            <a:ln>
              <a:noFill/>
            </a:ln>
            <a:effectLst/>
          </p:spPr>
        </p:pic>
        <p:pic>
          <p:nvPicPr>
            <p:cNvPr id="108" name="Picture 107"/>
            <p:cNvPicPr/>
            <p:nvPr/>
          </p:nvPicPr>
          <p:blipFill>
            <a:blip r:embed="rId3">
              <a:extLst/>
            </a:blip>
            <a:stretch>
              <a:fillRect/>
            </a:stretch>
          </p:blipFill>
          <p:spPr>
            <a:xfrm>
              <a:off x="-165100" y="-114300"/>
              <a:ext cx="5129387" cy="5823478"/>
            </a:xfrm>
            <a:prstGeom prst="rect">
              <a:avLst/>
            </a:prstGeom>
            <a:effectLst/>
          </p:spPr>
        </p:pic>
      </p:grpSp>
      <p:grpSp>
        <p:nvGrpSpPr>
          <p:cNvPr id="113" name="Group 113"/>
          <p:cNvGrpSpPr/>
          <p:nvPr/>
        </p:nvGrpSpPr>
        <p:grpSpPr>
          <a:xfrm>
            <a:off x="4587999" y="1926926"/>
            <a:ext cx="8422842" cy="4502748"/>
            <a:chOff x="-165100" y="-114300"/>
            <a:chExt cx="9888363" cy="4502747"/>
          </a:xfrm>
        </p:grpSpPr>
        <p:pic>
          <p:nvPicPr>
            <p:cNvPr id="112" name="Screen Shot 2017-02-18 at 9.17.43 PM.png"/>
            <p:cNvPicPr/>
            <p:nvPr/>
          </p:nvPicPr>
          <p:blipFill>
            <a:blip r:embed="rId4">
              <a:extLst/>
            </a:blip>
            <a:stretch>
              <a:fillRect/>
            </a:stretch>
          </p:blipFill>
          <p:spPr>
            <a:xfrm>
              <a:off x="0" y="0"/>
              <a:ext cx="9558164" cy="4070948"/>
            </a:xfrm>
            <a:prstGeom prst="rect">
              <a:avLst/>
            </a:prstGeom>
            <a:ln>
              <a:noFill/>
            </a:ln>
            <a:effectLst/>
          </p:spPr>
        </p:pic>
        <p:pic>
          <p:nvPicPr>
            <p:cNvPr id="111" name="Picture 110"/>
            <p:cNvPicPr/>
            <p:nvPr/>
          </p:nvPicPr>
          <p:blipFill>
            <a:blip r:embed="rId5">
              <a:extLst/>
            </a:blip>
            <a:stretch>
              <a:fillRect/>
            </a:stretch>
          </p:blipFill>
          <p:spPr>
            <a:xfrm>
              <a:off x="-165100" y="-114300"/>
              <a:ext cx="9888364" cy="4502748"/>
            </a:xfrm>
            <a:prstGeom prst="rect">
              <a:avLst/>
            </a:prstGeom>
            <a:effectLst/>
          </p:spPr>
        </p:pic>
      </p:grpSp>
      <p:grpSp>
        <p:nvGrpSpPr>
          <p:cNvPr id="116" name="Group 116"/>
          <p:cNvGrpSpPr/>
          <p:nvPr/>
        </p:nvGrpSpPr>
        <p:grpSpPr>
          <a:xfrm>
            <a:off x="-181142" y="5516697"/>
            <a:ext cx="13335001" cy="9105389"/>
            <a:chOff x="-165100" y="-114299"/>
            <a:chExt cx="13335000" cy="9105387"/>
          </a:xfrm>
        </p:grpSpPr>
        <p:pic>
          <p:nvPicPr>
            <p:cNvPr id="115" name="Screen Shot 2017-02-18 at 9.16.16 PM.png"/>
            <p:cNvPicPr/>
            <p:nvPr/>
          </p:nvPicPr>
          <p:blipFill>
            <a:blip r:embed="rId6">
              <a:extLst/>
            </a:blip>
            <a:stretch>
              <a:fillRect/>
            </a:stretch>
          </p:blipFill>
          <p:spPr>
            <a:xfrm>
              <a:off x="0" y="0"/>
              <a:ext cx="13004800" cy="8673588"/>
            </a:xfrm>
            <a:prstGeom prst="rect">
              <a:avLst/>
            </a:prstGeom>
            <a:ln>
              <a:noFill/>
            </a:ln>
            <a:effectLst/>
          </p:spPr>
        </p:pic>
        <p:pic>
          <p:nvPicPr>
            <p:cNvPr id="114" name="Picture 113"/>
            <p:cNvPicPr/>
            <p:nvPr/>
          </p:nvPicPr>
          <p:blipFill>
            <a:blip r:embed="rId7">
              <a:extLst/>
            </a:blip>
            <a:stretch>
              <a:fillRect/>
            </a:stretch>
          </p:blipFill>
          <p:spPr>
            <a:xfrm>
              <a:off x="-165100" y="-114300"/>
              <a:ext cx="13335000" cy="9105388"/>
            </a:xfrm>
            <a:prstGeom prst="rect">
              <a:avLst/>
            </a:prstGeom>
            <a:effectLst/>
          </p:spPr>
        </p:pic>
      </p:grpSp>
      <p:pic>
        <p:nvPicPr>
          <p:cNvPr id="117" name="Screen Shot 2017-02-18 at 9.21.41 PM.png"/>
          <p:cNvPicPr/>
          <p:nvPr/>
        </p:nvPicPr>
        <p:blipFill>
          <a:blip r:embed="rId8">
            <a:extLst/>
          </a:blip>
          <a:stretch>
            <a:fillRect/>
          </a:stretch>
        </p:blipFill>
        <p:spPr>
          <a:xfrm>
            <a:off x="4807616" y="125017"/>
            <a:ext cx="8062595" cy="1916209"/>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9" name="Screen Shot 2017-02-18 at 9.25.50 PM.png"/>
          <p:cNvPicPr/>
          <p:nvPr/>
        </p:nvPicPr>
        <p:blipFill>
          <a:blip r:embed="rId2">
            <a:extLst/>
          </a:blip>
          <a:stretch>
            <a:fillRect/>
          </a:stretch>
        </p:blipFill>
        <p:spPr>
          <a:xfrm>
            <a:off x="489198" y="23762"/>
            <a:ext cx="8636001" cy="1828801"/>
          </a:xfrm>
          <a:prstGeom prst="rect">
            <a:avLst/>
          </a:prstGeom>
          <a:ln w="12700">
            <a:miter lim="400000"/>
          </a:ln>
        </p:spPr>
      </p:pic>
      <p:pic>
        <p:nvPicPr>
          <p:cNvPr id="120" name="Screen Shot 2017-02-18 at 9.25.14 PM.png"/>
          <p:cNvPicPr/>
          <p:nvPr/>
        </p:nvPicPr>
        <p:blipFill>
          <a:blip r:embed="rId3">
            <a:extLst/>
          </a:blip>
          <a:stretch>
            <a:fillRect/>
          </a:stretch>
        </p:blipFill>
        <p:spPr>
          <a:xfrm>
            <a:off x="2455722" y="5334000"/>
            <a:ext cx="7331063" cy="8524925"/>
          </a:xfrm>
          <a:prstGeom prst="rect">
            <a:avLst/>
          </a:prstGeom>
          <a:ln w="63500">
            <a:solidFill/>
            <a:miter lim="400000"/>
          </a:ln>
        </p:spPr>
      </p:pic>
      <p:sp>
        <p:nvSpPr>
          <p:cNvPr id="121" name="Shape 121"/>
          <p:cNvSpPr/>
          <p:nvPr/>
        </p:nvSpPr>
        <p:spPr>
          <a:xfrm>
            <a:off x="2958642" y="2544973"/>
            <a:ext cx="7087516" cy="2606254"/>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none" lIns="50800" tIns="50800" rIns="50800" bIns="50800" anchor="ctr">
            <a:spAutoFit/>
          </a:bodyPr>
          <a:lstStyle/>
          <a:p>
            <a:pPr lvl="0" algn="l">
              <a:defRPr sz="1800"/>
            </a:pPr>
            <a:r>
              <a:rPr sz="2700"/>
              <a:t>“Now, therefore be it resolved, </a:t>
            </a:r>
          </a:p>
          <a:p>
            <a:pPr lvl="0" algn="l">
              <a:defRPr sz="1800"/>
            </a:pPr>
            <a:r>
              <a:rPr sz="2700"/>
              <a:t>that the Conference of Chief Justices </a:t>
            </a:r>
          </a:p>
          <a:p>
            <a:pPr lvl="0" algn="l">
              <a:defRPr sz="1800"/>
            </a:pPr>
            <a:r>
              <a:rPr sz="2700"/>
              <a:t>and the Conference of  State Court</a:t>
            </a:r>
          </a:p>
          <a:p>
            <a:pPr lvl="0" algn="l">
              <a:defRPr sz="1800"/>
            </a:pPr>
            <a:r>
              <a:rPr sz="2700"/>
              <a:t>Administrators support the aspirational goal of </a:t>
            </a:r>
          </a:p>
          <a:p>
            <a:pPr lvl="0" algn="l">
              <a:defRPr sz="1800"/>
            </a:pPr>
            <a:r>
              <a:rPr sz="2700"/>
              <a:t>100 percent access to effective assistance </a:t>
            </a:r>
          </a:p>
          <a:p>
            <a:pPr lvl="0" algn="l">
              <a:defRPr sz="1800"/>
            </a:pPr>
            <a:r>
              <a:rPr sz="2700"/>
              <a:t>for essential civil legal needs . . .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 name="Shape 123"/>
          <p:cNvSpPr>
            <a:spLocks noGrp="1"/>
          </p:cNvSpPr>
          <p:nvPr>
            <p:ph type="title"/>
          </p:nvPr>
        </p:nvSpPr>
        <p:spPr>
          <a:xfrm>
            <a:off x="838200" y="-101600"/>
            <a:ext cx="11861800" cy="1397000"/>
          </a:xfrm>
          <a:prstGeom prst="rect">
            <a:avLst/>
          </a:prstGeom>
        </p:spPr>
        <p:txBody>
          <a:bodyPr/>
          <a:lstStyle/>
          <a:p>
            <a:pPr lvl="0">
              <a:defRPr sz="1800"/>
            </a:pPr>
            <a:r>
              <a:rPr sz="4200"/>
              <a:t>Poverty and Justice — toward a new legal theory</a:t>
            </a:r>
          </a:p>
        </p:txBody>
      </p:sp>
      <p:sp>
        <p:nvSpPr>
          <p:cNvPr id="124" name="Shape 124"/>
          <p:cNvSpPr>
            <a:spLocks noGrp="1"/>
          </p:cNvSpPr>
          <p:nvPr>
            <p:ph type="body" idx="1"/>
          </p:nvPr>
        </p:nvSpPr>
        <p:spPr>
          <a:xfrm>
            <a:off x="76200" y="2349500"/>
            <a:ext cx="11861800" cy="6667500"/>
          </a:xfrm>
          <a:prstGeom prst="rect">
            <a:avLst/>
          </a:prstGeom>
        </p:spPr>
        <p:txBody>
          <a:bodyPr/>
          <a:lstStyle/>
          <a:p>
            <a:pPr marL="425195" lvl="0" indent="-425195" defTabSz="543305">
              <a:spcBef>
                <a:spcPts val="3900"/>
              </a:spcBef>
              <a:defRPr sz="1800">
                <a:solidFill>
                  <a:srgbClr val="000000"/>
                </a:solidFill>
              </a:defRPr>
            </a:pPr>
            <a:r>
              <a:rPr sz="3348">
                <a:solidFill>
                  <a:srgbClr val="747474"/>
                </a:solidFill>
              </a:rPr>
              <a:t>“There can be no equal justice where the kind of trial a man gets depends on the amount of money he has.” </a:t>
            </a:r>
            <a:r>
              <a:rPr sz="3348" i="1">
                <a:solidFill>
                  <a:srgbClr val="747474"/>
                </a:solidFill>
              </a:rPr>
              <a:t>Griffin v. Illinois</a:t>
            </a:r>
            <a:r>
              <a:rPr sz="3348">
                <a:solidFill>
                  <a:srgbClr val="747474"/>
                </a:solidFill>
              </a:rPr>
              <a:t>, 351 U.S. 12, 19 (1956)</a:t>
            </a:r>
          </a:p>
          <a:p>
            <a:pPr marL="425195" lvl="0" indent="-425195" defTabSz="543305">
              <a:spcBef>
                <a:spcPts val="3900"/>
              </a:spcBef>
              <a:defRPr sz="1800">
                <a:solidFill>
                  <a:srgbClr val="000000"/>
                </a:solidFill>
              </a:defRPr>
            </a:pPr>
            <a:r>
              <a:rPr sz="3348">
                <a:solidFill>
                  <a:srgbClr val="747474"/>
                </a:solidFill>
              </a:rPr>
              <a:t>Indigent defendant entitled to counsel on first direct appeal. </a:t>
            </a:r>
            <a:r>
              <a:rPr sz="3348" i="1">
                <a:solidFill>
                  <a:srgbClr val="747474"/>
                </a:solidFill>
              </a:rPr>
              <a:t>Douglas v. California</a:t>
            </a:r>
            <a:r>
              <a:rPr sz="3348">
                <a:solidFill>
                  <a:srgbClr val="747474"/>
                </a:solidFill>
              </a:rPr>
              <a:t>, 372 U.S. 353 (1963)</a:t>
            </a:r>
          </a:p>
          <a:p>
            <a:pPr marL="425195" lvl="0" indent="-425195" defTabSz="543305">
              <a:spcBef>
                <a:spcPts val="3900"/>
              </a:spcBef>
              <a:defRPr sz="1800">
                <a:solidFill>
                  <a:srgbClr val="000000"/>
                </a:solidFill>
              </a:defRPr>
            </a:pPr>
            <a:r>
              <a:rPr sz="3348">
                <a:solidFill>
                  <a:srgbClr val="747474"/>
                </a:solidFill>
              </a:rPr>
              <a:t>Indigent entitled to free transcript. </a:t>
            </a:r>
            <a:r>
              <a:rPr sz="3348" i="1">
                <a:solidFill>
                  <a:srgbClr val="747474"/>
                </a:solidFill>
              </a:rPr>
              <a:t>Roberts v. LaVallee</a:t>
            </a:r>
            <a:r>
              <a:rPr sz="3348">
                <a:solidFill>
                  <a:srgbClr val="747474"/>
                </a:solidFill>
              </a:rPr>
              <a:t>, 389 U.S. 40 (1967)</a:t>
            </a:r>
          </a:p>
          <a:p>
            <a:pPr marL="425195" lvl="0" indent="-425195" defTabSz="543305">
              <a:spcBef>
                <a:spcPts val="3900"/>
              </a:spcBef>
              <a:defRPr sz="1800">
                <a:solidFill>
                  <a:srgbClr val="000000"/>
                </a:solidFill>
              </a:defRPr>
            </a:pPr>
            <a:r>
              <a:rPr sz="3348">
                <a:solidFill>
                  <a:srgbClr val="747474"/>
                </a:solidFill>
              </a:rPr>
              <a:t>State cannot convert a fine imposed under a fine-only statute to a jail term solely because the defendant is indigent and cannot avoid to pay. </a:t>
            </a:r>
            <a:r>
              <a:rPr sz="3348" i="1">
                <a:solidFill>
                  <a:srgbClr val="747474"/>
                </a:solidFill>
              </a:rPr>
              <a:t>Tate v. Short</a:t>
            </a:r>
            <a:r>
              <a:rPr sz="3348">
                <a:solidFill>
                  <a:srgbClr val="747474"/>
                </a:solidFill>
              </a:rPr>
              <a:t>, 401 U.S. 395 (1971)</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6" name="Picture 125"/>
          <p:cNvPicPr/>
          <p:nvPr/>
        </p:nvPicPr>
        <p:blipFill>
          <a:blip r:embed="rId2">
            <a:extLst/>
          </a:blip>
          <a:stretch>
            <a:fillRect/>
          </a:stretch>
        </p:blipFill>
        <p:spPr>
          <a:xfrm>
            <a:off x="6542801" y="1543298"/>
            <a:ext cx="4779925" cy="6667004"/>
          </a:xfrm>
          <a:prstGeom prst="rect">
            <a:avLst/>
          </a:prstGeom>
        </p:spPr>
      </p:pic>
      <p:sp>
        <p:nvSpPr>
          <p:cNvPr id="127" name="Shape 127"/>
          <p:cNvSpPr/>
          <p:nvPr/>
        </p:nvSpPr>
        <p:spPr>
          <a:xfrm>
            <a:off x="123798" y="2724200"/>
            <a:ext cx="5954766" cy="4559200"/>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lIns="50800" tIns="50800" rIns="50800" bIns="50800" anchor="ctr">
            <a:spAutoFit/>
          </a:bodyPr>
          <a:lstStyle>
            <a:lvl1pPr>
              <a:defRPr>
                <a:latin typeface="Helvetica Neue Bold Condensed"/>
                <a:ea typeface="Helvetica Neue Bold Condensed"/>
                <a:cs typeface="Helvetica Neue Bold Condensed"/>
                <a:sym typeface="Helvetica Neue Bold Condensed"/>
              </a:defRPr>
            </a:lvl1pPr>
          </a:lstStyle>
          <a:p>
            <a:pPr lvl="0">
              <a:defRPr sz="1800"/>
            </a:pPr>
            <a:r>
              <a:rPr sz="3600"/>
              <a:t>“. . . where justice is denied, where poverty is enforced, where ignorance prevails, and where any one class is made to feel that society is an organized conspiracy to oppress, rob and degrade them, neither persons nor property will be safe.”</a:t>
            </a:r>
          </a:p>
        </p:txBody>
      </p:sp>
      <p:sp>
        <p:nvSpPr>
          <p:cNvPr id="128" name="Shape 128"/>
          <p:cNvSpPr/>
          <p:nvPr/>
        </p:nvSpPr>
        <p:spPr>
          <a:xfrm>
            <a:off x="6991263" y="8483880"/>
            <a:ext cx="3883001" cy="647140"/>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none" lIns="50800" tIns="50800" rIns="50800" bIns="50800" anchor="ctr">
            <a:spAutoFit/>
          </a:bodyPr>
          <a:lstStyle/>
          <a:p>
            <a:pPr lvl="0">
              <a:defRPr sz="1800"/>
            </a:pPr>
            <a:r>
              <a:rPr sz="3600"/>
              <a:t>Frederick Douglass</a:t>
            </a:r>
          </a:p>
        </p:txBody>
      </p:sp>
    </p:spTree>
  </p:cSld>
  <p:clrMapOvr>
    <a:masterClrMapping/>
  </p:clrMapOvr>
  <p:transition spd="med"/>
</p:sld>
</file>

<file path=ppt/theme/theme1.xml><?xml version="1.0" encoding="utf-8"?>
<a:theme xmlns:a="http://schemas.openxmlformats.org/drawingml/2006/main" name="ModernPortfolio">
  <a:themeElements>
    <a:clrScheme name="Custom 1">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25D6B"/>
        </a:solid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BABAB"/>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25D6B"/>
        </a:solid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BABAB"/>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TotalTime>
  <Words>578</Words>
  <PresentationFormat>Custom</PresentationFormat>
  <Paragraphs>61</Paragraphs>
  <Slides>19</Slides>
  <Notes>1</Notes>
  <HiddenSlides>0</HiddenSlides>
  <MMClips>0</MMClips>
  <ScaleCrop>false</ScaleCrop>
  <HeadingPairs>
    <vt:vector size="4" baseType="variant">
      <vt:variant>
        <vt:lpstr>Design Template</vt:lpstr>
      </vt:variant>
      <vt:variant>
        <vt:i4>1</vt:i4>
      </vt:variant>
      <vt:variant>
        <vt:lpstr>Slide Titles</vt:lpstr>
      </vt:variant>
      <vt:variant>
        <vt:i4>19</vt:i4>
      </vt:variant>
    </vt:vector>
  </HeadingPairs>
  <TitlesOfParts>
    <vt:vector size="20" baseType="lpstr">
      <vt:lpstr>ModernPortfolio</vt:lpstr>
      <vt:lpstr>Injustice Under Law: Perpetuating and Criminalizing Poverty Through the Courts</vt:lpstr>
      <vt:lpstr>Slide 2</vt:lpstr>
      <vt:lpstr>Slide 3</vt:lpstr>
      <vt:lpstr>San Diego County Bail Schedule </vt:lpstr>
      <vt:lpstr>Slide 5</vt:lpstr>
      <vt:lpstr>People detained pretrial are - -</vt:lpstr>
      <vt:lpstr>Slide 7</vt:lpstr>
      <vt:lpstr>Slide 8</vt:lpstr>
      <vt:lpstr>Bearden v. Georgia, 461 U.S. 660, 672-73 (1983)</vt:lpstr>
      <vt:lpstr>Slide 10</vt:lpstr>
      <vt:lpstr>Slide 11</vt:lpstr>
      <vt:lpstr>Slide 12</vt:lpstr>
      <vt:lpstr> “Eviction does not simply drop poor families into a dark valley, a trying yet relatively brief detour on life’s journey.  It fundamentally redirects their way, casting them not a different and more difficult path.”  </vt:lpstr>
      <vt:lpstr>“Lawyers also appear to help courts follow their own rules.”                                              - Professor Rebecca Sandefur,                                                University of Illinois</vt:lpstr>
      <vt:lpstr>Slide 15</vt:lpstr>
      <vt:lpstr>Slide 16</vt:lpstr>
      <vt:lpstr>Slide 17</vt:lpstr>
      <vt:lpstr>Poverty and Justice — toward a new legal theory</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Injustice Under Law: Perpetuating and Criminalizing Poverty Through the Courts</dc:title>
  <cp:lastModifiedBy>Alan Bersin</cp:lastModifiedBy>
  <cp:revision>2</cp:revision>
  <dcterms:created xsi:type="dcterms:W3CDTF">2017-02-22T02:57:05Z</dcterms:created>
  <dcterms:modified xsi:type="dcterms:W3CDTF">2017-02-22T02:58:43Z</dcterms:modified>
</cp:coreProperties>
</file>